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85" r:id="rId2"/>
    <p:sldId id="273" r:id="rId3"/>
    <p:sldId id="274" r:id="rId4"/>
    <p:sldId id="286" r:id="rId5"/>
    <p:sldId id="275" r:id="rId6"/>
    <p:sldId id="276" r:id="rId7"/>
    <p:sldId id="261" r:id="rId8"/>
    <p:sldId id="262" r:id="rId9"/>
    <p:sldId id="264" r:id="rId10"/>
    <p:sldId id="291" r:id="rId11"/>
    <p:sldId id="292" r:id="rId12"/>
    <p:sldId id="263" r:id="rId13"/>
    <p:sldId id="290" r:id="rId14"/>
    <p:sldId id="265" r:id="rId15"/>
    <p:sldId id="266" r:id="rId16"/>
    <p:sldId id="278" r:id="rId17"/>
    <p:sldId id="267" r:id="rId18"/>
    <p:sldId id="268" r:id="rId19"/>
    <p:sldId id="269" r:id="rId20"/>
    <p:sldId id="283" r:id="rId21"/>
    <p:sldId id="293" r:id="rId22"/>
    <p:sldId id="281" r:id="rId23"/>
    <p:sldId id="271" r:id="rId24"/>
    <p:sldId id="289" r:id="rId25"/>
    <p:sldId id="288" r:id="rId26"/>
    <p:sldId id="284" r:id="rId27"/>
    <p:sldId id="272" r:id="rId28"/>
    <p:sldId id="277" r:id="rId29"/>
    <p:sldId id="287" r:id="rId30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297" autoAdjust="0"/>
    <p:restoredTop sz="90929"/>
  </p:normalViewPr>
  <p:slideViewPr>
    <p:cSldViewPr>
      <p:cViewPr varScale="1">
        <p:scale>
          <a:sx n="64" d="100"/>
          <a:sy n="64" d="100"/>
        </p:scale>
        <p:origin x="-78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4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F5216F8-FF01-48A8-99EE-13E1F9CC0DFA}" type="datetimeFigureOut">
              <a:rPr lang="en-GB"/>
              <a:pPr>
                <a:defRPr/>
              </a:pPr>
              <a:t>24/09/2012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601DF33-163E-4ECB-9DA0-C8E212F5EE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3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4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DD3B6B1-F686-40B9-AEF9-1039A47D30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50F6707-DEAC-412E-AA63-9FA69821DB75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sz="1600" smtClean="0">
                <a:latin typeface="Arial" charset="0"/>
                <a:cs typeface="Arial" charset="0"/>
              </a:rPr>
              <a:t>When you have the record up, on the left hand side there is a link usually saying “Main Library”.</a:t>
            </a:r>
          </a:p>
          <a:p>
            <a:endParaRPr lang="en-GB" sz="1600" smtClean="0">
              <a:latin typeface="Arial" charset="0"/>
              <a:cs typeface="Arial" charset="0"/>
            </a:endParaRPr>
          </a:p>
          <a:p>
            <a:r>
              <a:rPr lang="en-GB" sz="1600" smtClean="0">
                <a:latin typeface="Arial" charset="0"/>
                <a:cs typeface="Arial" charset="0"/>
              </a:rPr>
              <a:t>If you click on this, it drops you into the Library Location List. This will tell you which floor you need to be on for your item, and also give you a range of stack numbers so you can find the right bit of the library to look in.</a:t>
            </a:r>
          </a:p>
          <a:p>
            <a:endParaRPr lang="en-GB" sz="1600" smtClean="0">
              <a:latin typeface="Arial" charset="0"/>
              <a:cs typeface="Arial" charset="0"/>
            </a:endParaRPr>
          </a:p>
          <a:p>
            <a:r>
              <a:rPr lang="en-GB" sz="1600" smtClean="0">
                <a:latin typeface="Arial" charset="0"/>
                <a:cs typeface="Arial" charset="0"/>
              </a:rPr>
              <a:t>All the rows of shelves in the library have numbers at the top. Follow these and you should hopefully find your book pretty quickly.</a:t>
            </a:r>
          </a:p>
          <a:p>
            <a:endParaRPr lang="en-GB" sz="1600" smtClean="0">
              <a:latin typeface="Arial" charset="0"/>
              <a:cs typeface="Arial" charset="0"/>
            </a:endParaRPr>
          </a:p>
          <a:p>
            <a:r>
              <a:rPr lang="en-GB" sz="1600" smtClean="0">
                <a:latin typeface="Arial" charset="0"/>
                <a:cs typeface="Arial" charset="0"/>
              </a:rPr>
              <a:t>If you don’t, double-check the catalogue then report it at the Enquiry Desk.</a:t>
            </a: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73A7FA-16FF-4767-8949-30DB09CE0919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B56A557-0EE0-483E-B8A7-47C2A3651879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43011" name="Rectangle 1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Less likely to be an issue and something I plan to work on this year.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Worth knowing though, just in case.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However, if it’s really old, it’s probably out of copyright so you can get it free online (eg Adam Smith’s works)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36EC84F-D919-4A18-8FC0-BD2B1ABF1073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44035" name="Rectangle 1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Self-issue machines on ground floor for issue and return of books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Check SOAS email for notices of when reservations are ready for pick up. Reservations are held at the issue desk for 4 working days. 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Reserving Books example: 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GB" sz="1600" smtClean="0">
                <a:solidFill>
                  <a:srgbClr val="000000"/>
                </a:solidFill>
                <a:latin typeface="Arial" charset="0"/>
              </a:rPr>
              <a:t>Poor economics: a radical rethinking of the way to fight global poverty / Abhijit V. Banerjee and Esther Duflo.</a:t>
            </a: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7C3F5F6-3D86-46E3-9B03-3517C31FA75C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A9E7E69-5D83-4FF5-A5A5-C1BBACB47CBE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6083" name="Rectangle 1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Keep your receipt!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Make sure you are signed out when you leave after borrowing books.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235D89E-8577-4BA6-B06C-DA4DC085DD22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7107" name="Rectangle 1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Reading area: popular journals; current issues. 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Demo: Oxford Economic Papers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b="1" smtClean="0">
                <a:solidFill>
                  <a:srgbClr val="000000"/>
                </a:solidFill>
                <a:latin typeface="Arial" charset="0"/>
              </a:rPr>
              <a:t>Cannot search for specific articles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Find out which database the journal is available in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Check the years available on each database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There might be more than 1!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8E41059-B9D9-4231-A680-F539A55D169D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59B1F7B-1EE4-4FAA-A7D4-8166BA680AD8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219BCDE-B537-4CE2-B32D-3738E6345CCC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A4DD75D-57C2-4AED-B325-305D31D602DD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51203" name="Rectangle 1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Library provides several online bibliographies and indexes (databases) 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Search using keywords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Some full text, some just show what has been written on a topic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Training held throughout the year – look out for flyers and adverts on Twitter, facebook &amp; blog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718D244-752E-46A2-9E89-9EE27375CE12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AAC052C-96F9-4C43-909C-F7761AE4B365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52227" name="Rectangle 1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marL="0" lvl="1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ESDS </a:t>
            </a:r>
            <a:r>
              <a:rPr lang="en-GB" sz="1600" smtClean="0"/>
              <a:t>access to over 5,000 digital data collection- quantitative and qualitative, including OECD, IMF, UN and World Bank data. You will need to register- this is simple.</a:t>
            </a:r>
          </a:p>
          <a:p>
            <a:pPr marL="0" lvl="1" eaLnBrk="1" hangingPunct="1">
              <a:lnSpc>
                <a:spcPct val="95000"/>
              </a:lnSpc>
              <a:spcBef>
                <a:spcPct val="0"/>
              </a:spcBef>
            </a:pPr>
            <a:endParaRPr lang="en-GB" sz="1600" smtClean="0"/>
          </a:p>
          <a:p>
            <a:pPr marL="0" lvl="1" eaLnBrk="1" hangingPunct="1">
              <a:lnSpc>
                <a:spcPct val="95000"/>
              </a:lnSpc>
              <a:spcBef>
                <a:spcPct val="0"/>
              </a:spcBef>
            </a:pPr>
            <a:r>
              <a:rPr lang="en-GB" sz="1600" smtClean="0"/>
              <a:t>We have other sources of stats and data- such as Bankscope (information primaily on Banking sector), it’s and DataStream.</a:t>
            </a:r>
          </a:p>
          <a:p>
            <a:pPr marL="0" lvl="1" eaLnBrk="1" hangingPunct="1">
              <a:lnSpc>
                <a:spcPct val="95000"/>
              </a:lnSpc>
              <a:spcBef>
                <a:spcPct val="0"/>
              </a:spcBef>
            </a:pPr>
            <a:endParaRPr lang="en-GB" sz="1600" smtClean="0"/>
          </a:p>
          <a:p>
            <a:pPr marL="0" lvl="1" eaLnBrk="1" hangingPunct="1">
              <a:lnSpc>
                <a:spcPct val="95000"/>
              </a:lnSpc>
              <a:spcBef>
                <a:spcPct val="0"/>
              </a:spcBef>
            </a:pPr>
            <a:r>
              <a:rPr lang="en-GB" sz="1600" smtClean="0"/>
              <a:t>Also Bankscope, Oriana, Datastream, China statistical data online, IndiaStat etc…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55D116A-FD23-42CB-85D7-BCAD7BAF010F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3251" name="Rectangle 1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de-DE" sz="160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FC8C263-166B-4705-92DC-40F8DDF4A8CC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54275" name="Rectangle 1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Workshops will be advertised on posters, email, facebook, twitter &amp; blogs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Ask at enquiry desk or contact me for help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Subject Guide – What is in the collection, key databases, key freely available online sources of information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F6D9BC8-7CE4-4E88-9C6B-29FC5F500BB2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5299" name="Rectangle 1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Senate House = off campus access to their electronic journals. 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Details on how to join other libraries is on the website. 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For some (eg Birkbeck) you will need a Sconul card, available at Membership desk. 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Interlibrary loan for items not available in London - £3.00 pre satisfied request. Ask at Issue Desk. 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80965DD-70AC-4746-9356-E9135C301300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56323" name="Rectangle 1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de-DE" sz="160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FAAA422-7500-4D23-B0CE-F041200460F7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57347" name="Rectangle 1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de-DE" sz="160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55A0526-21D4-4A9B-BE15-22C417517053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58371" name="Rectangle 1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Workshops will be advertised on posters, email, facebook, twitter &amp; blogs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Ask at enquiry desk or contact me for help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Subject Guide – What is in the collection, key databases, key freely available online sources of information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87309FC-AE3D-4EAD-BF0A-533EFFAA6A99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59395" name="Rectangle 1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Training sessions – getting started, electronic resources, beyond google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6EC1801-7CCE-4044-A47E-FD270E4139E9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60419" name="Rectangle 1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de-DE" sz="160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22049E8-7EB1-4CAD-9454-2CC3238C6DF8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61443" name="Rectangle 1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de-DE" sz="160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B56B118-CE2C-4181-96A5-D3D37E4E9BB4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3F3DA72-2903-4C55-AE72-3497B3A64EC6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07BA480-D56B-4DE5-A75C-4528F77A1553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6867" name="Rectangle 1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Level F (periodicals and special collections only 9-5 Mon-Fri). 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We do close over Christmas and Easter. 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Long Loan/ Week Loan/ Short Loan/ Ref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2B425D6-C221-400A-8B2D-EEBA19E4D2D8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7891" name="Rectangle 1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SOAS id &amp; password – problems see IT.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Used for email, Moodle, photocopying &amp; printing, logging into computers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419C591-8E99-4797-9144-5A9DD4C75BCA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8915" name="Rectangle 1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6 Floors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Books arranged by region or subject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General economics books on Floor E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Regional economics books in the section for that region e.g. African economics on Floor D, Middle East economics on Floor B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Economics = 330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Pick up a library guide from the enquiry desk which has maps of each floor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A8BE7D5-335B-439C-8523-D536961C46F5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9939" name="Rectangle 1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Demo how to find book and warn students they will have to do this in a little while!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sz="1600" smtClean="0">
                <a:latin typeface="Arial" charset="0"/>
                <a:cs typeface="Arial" charset="0"/>
              </a:rPr>
              <a:t>Different to a lot of libraries!</a:t>
            </a:r>
          </a:p>
          <a:p>
            <a:r>
              <a:rPr lang="en-GB" sz="1600" smtClean="0">
                <a:latin typeface="Arial" charset="0"/>
                <a:cs typeface="Arial" charset="0"/>
              </a:rPr>
              <a:t>How the call numbers at SOAS work:</a:t>
            </a:r>
          </a:p>
          <a:p>
            <a:r>
              <a:rPr lang="en-GB" sz="1600" smtClean="0">
                <a:latin typeface="Arial" charset="0"/>
                <a:cs typeface="Arial" charset="0"/>
              </a:rPr>
              <a:t>CC 330.9 / 751452</a:t>
            </a:r>
          </a:p>
          <a:p>
            <a:endParaRPr lang="en-GB" sz="1600" smtClean="0">
              <a:latin typeface="Arial" charset="0"/>
              <a:cs typeface="Arial" charset="0"/>
            </a:endParaRPr>
          </a:p>
          <a:p>
            <a:r>
              <a:rPr lang="en-GB" sz="1600" smtClean="0">
                <a:latin typeface="Arial" charset="0"/>
                <a:cs typeface="Arial" charset="0"/>
              </a:rPr>
              <a:t>CC is the region or collection the item belongs to (A is the general subjects collection- so introductory Economics texts will be there!) CC is China.</a:t>
            </a:r>
          </a:p>
          <a:p>
            <a:endParaRPr lang="en-GB" sz="1600" smtClean="0">
              <a:latin typeface="Arial" charset="0"/>
              <a:cs typeface="Arial" charset="0"/>
            </a:endParaRPr>
          </a:p>
          <a:p>
            <a:r>
              <a:rPr lang="en-GB" sz="1600" smtClean="0">
                <a:latin typeface="Arial" charset="0"/>
                <a:cs typeface="Arial" charset="0"/>
              </a:rPr>
              <a:t>330.9 is the Dewey Decimal number. This number helps to ensure all items on a specific subject are in the same place. So other relevant texts on Chines Economics are likely to be in the same area.</a:t>
            </a:r>
          </a:p>
          <a:p>
            <a:endParaRPr lang="en-GB" sz="1600" smtClean="0">
              <a:latin typeface="Arial" charset="0"/>
              <a:cs typeface="Arial" charset="0"/>
            </a:endParaRPr>
          </a:p>
          <a:p>
            <a:r>
              <a:rPr lang="en-GB" sz="1600" smtClean="0">
                <a:latin typeface="Arial" charset="0"/>
                <a:cs typeface="Arial" charset="0"/>
              </a:rPr>
              <a:t>751452 relates to the specific book you are searchng for. It helps us keep items in order so you can find them!</a:t>
            </a:r>
          </a:p>
          <a:p>
            <a:endParaRPr lang="en-GB" sz="1600" smtClean="0">
              <a:latin typeface="Arial" charset="0"/>
              <a:cs typeface="Arial" charset="0"/>
            </a:endParaRPr>
          </a:p>
          <a:p>
            <a:endParaRPr lang="en-GB" sz="1600" smtClean="0">
              <a:latin typeface="Arial" charset="0"/>
              <a:cs typeface="Arial" charset="0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39559E9-58E8-44FC-860A-66C1992C739E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39C15-352F-419B-BC7C-B716580C23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4C67D-1A3A-4C4F-84A8-B2D0DE474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676275"/>
            <a:ext cx="2159000" cy="6097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76275"/>
            <a:ext cx="6324600" cy="6097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BDF35-108C-4FC6-A47D-16ECD99D09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AC0620-AC8A-4822-87D6-FAD52ED24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FCCAF-4F5F-48E1-A804-1F08BF4C94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0C867-1CD1-429F-BC61-931987729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883A4-5A56-400B-A1CD-5C08FA09B5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31E72-C6D8-4CBE-A757-4B18969EF8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22542-1420-4BB6-8C57-32437F9996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D31FF-D711-4A50-9FC4-95F78BE99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F62C8-4039-4177-B6C0-6CA9577401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76275"/>
            <a:ext cx="86360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2200275"/>
            <a:ext cx="8636000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942138"/>
            <a:ext cx="2117725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0275" y="6942138"/>
            <a:ext cx="3219450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0275" y="6942138"/>
            <a:ext cx="2119313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7DB8ED0-0818-447E-AD2E-F724C09B4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hyperlink" Target="http://lib.soas.ac.uk/" TargetMode="Externa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hyperlink" Target="http://lib.soas.ac.uk/" TargetMode="Externa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hyperlink" Target="http://atoz.ebsco.com/Search.asp?id=1278&amp;230746681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atoz.ebsco.com/search/soas" TargetMode="External"/><Relationship Id="rId5" Type="http://schemas.openxmlformats.org/officeDocument/2006/relationships/hyperlink" Target="http://www.soas.ac.uk/mediafiles/media61273.mp4" TargetMode="Externa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lib.soas.ac.uk/search~S3" TargetMode="External"/><Relationship Id="rId4" Type="http://schemas.openxmlformats.org/officeDocument/2006/relationships/hyperlink" Target="http://www.soas.ac.uk/library/resources/primo-central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atoz.ebsco.com/search/soas" TargetMode="External"/><Relationship Id="rId5" Type="http://schemas.openxmlformats.org/officeDocument/2006/relationships/hyperlink" Target="http://atoz.ebsco.com/Search.asp?id=1278&amp;230746681" TargetMode="Externa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atoz.ebsco.com/search/soas" TargetMode="Externa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hyperlink" Target="http://atoz.ebsco.com/Search.asp?id=1278&amp;230746681" TargetMode="Externa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atoz.ebsco.com/Search.asp?id=1278&amp;230746681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atoz.ebsco.com/Search.asp?id=1278&amp;230746681" TargetMode="External"/><Relationship Id="rId5" Type="http://schemas.openxmlformats.org/officeDocument/2006/relationships/hyperlink" Target="http://www.soas.ac.uk/library/using/others/access/" TargetMode="Externa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hyperlink" Target="http://atoz.ebsco.com/Search.asp?id=1278&amp;230746681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http://www.soas.ac.uk/library/contact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soaspoleconlibrary.blogspot.com/" TargetMode="External"/><Relationship Id="rId3" Type="http://schemas.openxmlformats.org/officeDocument/2006/relationships/image" Target="../media/image6.png"/><Relationship Id="rId7" Type="http://schemas.openxmlformats.org/officeDocument/2006/relationships/hyperlink" Target="http://blogs.soas.ac.uk/librariannew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facebook.com/SOASLib" TargetMode="External"/><Relationship Id="rId5" Type="http://schemas.openxmlformats.org/officeDocument/2006/relationships/hyperlink" Target="http://twitter.com/" TargetMode="External"/><Relationship Id="rId4" Type="http://schemas.openxmlformats.org/officeDocument/2006/relationships/hyperlink" Target="http://www.soas.ac.uk/library/" TargetMode="Externa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hyperlink" Target="mailto:helpdesk@soas.ac.uk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hyperlink" Target="mailto:helpdesk@soas.ac.uk" TargetMode="Externa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ubtitle 4"/>
          <p:cNvSpPr>
            <a:spLocks noGrp="1"/>
          </p:cNvSpPr>
          <p:nvPr>
            <p:ph type="subTitle" idx="1"/>
          </p:nvPr>
        </p:nvSpPr>
        <p:spPr>
          <a:xfrm>
            <a:off x="2632075" y="4314825"/>
            <a:ext cx="4779963" cy="571500"/>
          </a:xfrm>
        </p:spPr>
        <p:txBody>
          <a:bodyPr/>
          <a:lstStyle/>
          <a:p>
            <a:r>
              <a:rPr lang="en-GB" smtClean="0"/>
              <a:t>The Basics</a:t>
            </a:r>
          </a:p>
        </p:txBody>
      </p:sp>
      <p:pic>
        <p:nvPicPr>
          <p:cNvPr id="205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838" y="2667000"/>
            <a:ext cx="86360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itle 3"/>
          <p:cNvSpPr>
            <a:spLocks noGrp="1"/>
          </p:cNvSpPr>
          <p:nvPr>
            <p:ph type="ctrTitle"/>
          </p:nvPr>
        </p:nvSpPr>
        <p:spPr>
          <a:xfrm>
            <a:off x="731838" y="2667000"/>
            <a:ext cx="8636000" cy="1228725"/>
          </a:xfrm>
        </p:spPr>
        <p:txBody>
          <a:bodyPr/>
          <a:lstStyle/>
          <a:p>
            <a:r>
              <a:rPr lang="en-GB" smtClean="0">
                <a:solidFill>
                  <a:schemeClr val="bg1"/>
                </a:solidFill>
                <a:latin typeface="Arial" charset="0"/>
                <a:cs typeface="Arial" charset="0"/>
              </a:rPr>
              <a:t>Introduction to SOAS Library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Location list</a:t>
            </a: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4150" y="1173163"/>
            <a:ext cx="7853363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5175" y="2297113"/>
            <a:ext cx="5410200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Curved Connector 5"/>
          <p:cNvCxnSpPr/>
          <p:nvPr/>
        </p:nvCxnSpPr>
        <p:spPr>
          <a:xfrm>
            <a:off x="903288" y="3738563"/>
            <a:ext cx="3671887" cy="2663825"/>
          </a:xfrm>
          <a:prstGeom prst="curvedConnector3">
            <a:avLst>
              <a:gd name="adj1" fmla="val 50341"/>
            </a:avLst>
          </a:prstGeom>
          <a:ln w="571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00050" y="4832350"/>
            <a:ext cx="21240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/>
              <a:t>Click </a:t>
            </a:r>
          </a:p>
          <a:p>
            <a:pPr algn="ctr"/>
            <a:r>
              <a:rPr lang="en-GB"/>
              <a:t>“Main Library” to get a list of locations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If item published before 1989…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79450" y="1558925"/>
            <a:ext cx="9166225" cy="5613400"/>
          </a:xfrm>
        </p:spPr>
        <p:txBody>
          <a:bodyPr lIns="0" tIns="0" rIns="0" bIns="0"/>
          <a:lstStyle/>
          <a:p>
            <a:pPr marL="114300" lvl="1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It might not be on the catalogue</a:t>
            </a:r>
            <a:endParaRPr lang="en-US" sz="3600" dirty="0">
              <a:solidFill>
                <a:srgbClr val="000000"/>
              </a:solidFill>
              <a:latin typeface="Arial" pitchFamily="34" charset="0"/>
            </a:endParaRPr>
          </a:p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  <a:defRPr/>
            </a:pPr>
            <a:endParaRPr lang="en-US" sz="27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125" y="2514600"/>
            <a:ext cx="9864725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Borrowing Books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79450" y="1558925"/>
            <a:ext cx="9166225" cy="5613400"/>
          </a:xfrm>
        </p:spPr>
        <p:txBody>
          <a:bodyPr lIns="0" tIns="0" rIns="0" bIns="0"/>
          <a:lstStyle/>
          <a:p>
            <a:pPr marL="114300" lvl="1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Issue Desk – Level E</a:t>
            </a:r>
          </a:p>
          <a:p>
            <a:pPr marL="1028700" lvl="2" indent="-4572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3100" dirty="0" smtClean="0">
                <a:solidFill>
                  <a:srgbClr val="000000"/>
                </a:solidFill>
                <a:latin typeface="Arial" pitchFamily="34" charset="0"/>
              </a:rPr>
              <a:t>Take out &amp; return books, pay fines, collect reservations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  <a:defRPr/>
            </a:pPr>
            <a:endParaRPr lang="en-US" sz="31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114300" lvl="1" algn="l" eaLnBrk="1" hangingPunct="1">
              <a:lnSpc>
                <a:spcPct val="95000"/>
              </a:lnSpc>
              <a:spcBef>
                <a:spcPct val="0"/>
              </a:spcBef>
              <a:buClr>
                <a:srgbClr val="CCCCFF"/>
              </a:buClr>
              <a:defRPr/>
            </a:pPr>
            <a:r>
              <a:rPr lang="en-US" sz="3600" u="sng" dirty="0" smtClean="0">
                <a:solidFill>
                  <a:srgbClr val="CCCCFF"/>
                </a:solidFill>
                <a:latin typeface="Arial" pitchFamily="34" charset="0"/>
                <a:hlinkClick r:id="rId5"/>
              </a:rPr>
              <a:t>Renewing Books Online</a:t>
            </a:r>
          </a:p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CCCCFF"/>
              </a:buClr>
              <a:buFontTx/>
              <a:buChar char="•"/>
              <a:defRPr/>
            </a:pPr>
            <a:endParaRPr lang="en-US" sz="3600" u="sng" dirty="0" smtClean="0">
              <a:solidFill>
                <a:srgbClr val="CCCCFF"/>
              </a:solidFill>
              <a:latin typeface="Arial" pitchFamily="34" charset="0"/>
              <a:hlinkClick r:id="rId5"/>
            </a:endParaRPr>
          </a:p>
          <a:p>
            <a:pPr marL="114300" lvl="1" algn="l" eaLnBrk="1" hangingPunct="1">
              <a:lnSpc>
                <a:spcPct val="95000"/>
              </a:lnSpc>
              <a:spcBef>
                <a:spcPct val="0"/>
              </a:spcBef>
              <a:buClr>
                <a:srgbClr val="CCCCFF"/>
              </a:buClr>
              <a:defRPr/>
            </a:pPr>
            <a:r>
              <a:rPr lang="en-US" sz="3600" u="sng" dirty="0" smtClean="0">
                <a:solidFill>
                  <a:srgbClr val="CCCCFF"/>
                </a:solidFill>
                <a:latin typeface="Arial" pitchFamily="34" charset="0"/>
                <a:hlinkClick r:id="rId5"/>
              </a:rPr>
              <a:t>Reserving Books</a:t>
            </a:r>
          </a:p>
          <a:p>
            <a:pPr marL="1028700" lvl="2" indent="-4572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Courier New" pitchFamily="49" charset="0"/>
              <a:buChar char="o"/>
              <a:defRPr/>
            </a:pPr>
            <a:r>
              <a:rPr lang="en-US" sz="3100" dirty="0" smtClean="0">
                <a:solidFill>
                  <a:srgbClr val="000000"/>
                </a:solidFill>
                <a:latin typeface="Arial" pitchFamily="34" charset="0"/>
              </a:rPr>
              <a:t>Search for book on Library Catalogue</a:t>
            </a:r>
          </a:p>
          <a:p>
            <a:pPr marL="1028700" lvl="2" indent="-4572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Courier New" pitchFamily="49" charset="0"/>
              <a:buChar char="o"/>
              <a:defRPr/>
            </a:pPr>
            <a:r>
              <a:rPr lang="en-US" sz="3100" dirty="0" smtClean="0">
                <a:solidFill>
                  <a:srgbClr val="000000"/>
                </a:solidFill>
                <a:latin typeface="Arial" pitchFamily="34" charset="0"/>
              </a:rPr>
              <a:t>Reserve books that are out by using the request button</a:t>
            </a:r>
          </a:p>
          <a:p>
            <a:pPr marL="1257300" lvl="3" indent="-2286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  <a:defRPr/>
            </a:pPr>
            <a:endParaRPr lang="en-US" sz="2700" dirty="0" smtClean="0">
              <a:solidFill>
                <a:srgbClr val="000000"/>
              </a:solidFill>
              <a:latin typeface="Arial" pitchFamily="34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  <a:defRPr/>
            </a:pPr>
            <a:endParaRPr lang="en-US" sz="3600" dirty="0" smtClean="0">
              <a:solidFill>
                <a:srgbClr val="000000"/>
              </a:solidFill>
              <a:latin typeface="Arial" pitchFamily="34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  <a:defRPr/>
            </a:pPr>
            <a:endParaRPr lang="en-US" sz="36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Fines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45013" y="6397625"/>
            <a:ext cx="2097087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8063" y="3449638"/>
            <a:ext cx="3721100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Borrowing Books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79450" y="1558925"/>
            <a:ext cx="9166225" cy="5613400"/>
          </a:xfrm>
        </p:spPr>
        <p:txBody>
          <a:bodyPr lIns="0" tIns="0" rIns="0" bIns="0"/>
          <a:lstStyle/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20 Books </a:t>
            </a:r>
          </a:p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  <a:defRPr/>
            </a:pPr>
            <a:endParaRPr lang="en-US" sz="36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Fines for late charges</a:t>
            </a:r>
          </a:p>
          <a:p>
            <a:pPr marL="1485900" lvl="3" indent="-4572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Courier New" pitchFamily="49" charset="0"/>
              <a:buChar char="o"/>
              <a:defRPr/>
            </a:pP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Long Loans (2 weeks) – 25p/day</a:t>
            </a:r>
          </a:p>
          <a:p>
            <a:pPr marL="1485900" lvl="3" indent="-4572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Courier New" pitchFamily="49" charset="0"/>
              <a:buChar char="o"/>
              <a:defRPr/>
            </a:pP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One Week Loans – 75p/day</a:t>
            </a:r>
          </a:p>
          <a:p>
            <a:pPr marL="1485900" lvl="3" indent="-4572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Courier New" pitchFamily="49" charset="0"/>
              <a:buChar char="o"/>
              <a:defRPr/>
            </a:pP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CDs – 50p/day</a:t>
            </a:r>
          </a:p>
          <a:p>
            <a:pPr marL="1485900" lvl="3" indent="-4572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Courier New" pitchFamily="49" charset="0"/>
              <a:buChar char="o"/>
              <a:defRPr/>
            </a:pP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Overnight Loans – 50p/Hour</a:t>
            </a:r>
          </a:p>
          <a:p>
            <a:pPr marL="1257300" lvl="3" indent="-2286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sz="27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Pay at issue desk or online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endParaRPr lang="en-US" sz="36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£10 limit</a:t>
            </a:r>
          </a:p>
          <a:p>
            <a:pPr marL="1257300" lvl="3" indent="-2286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  <a:defRPr/>
            </a:pPr>
            <a:endParaRPr lang="en-US" sz="27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1257300" lvl="3" indent="-2286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  <a:defRPr/>
            </a:pPr>
            <a:endParaRPr lang="en-US" sz="27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1257300" lvl="3" indent="-2286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  <a:defRPr/>
            </a:pPr>
            <a:endParaRPr lang="en-US" sz="2700" dirty="0" smtClean="0">
              <a:solidFill>
                <a:srgbClr val="000000"/>
              </a:solidFill>
              <a:latin typeface="Arial" pitchFamily="34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defRPr/>
            </a:pPr>
            <a:endParaRPr lang="en-US" sz="36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Self-Issue Machines</a:t>
            </a: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79450" y="1558925"/>
            <a:ext cx="9166225" cy="5613400"/>
          </a:xfrm>
        </p:spPr>
        <p:txBody>
          <a:bodyPr lIns="0" tIns="0" rIns="0" bIns="0"/>
          <a:lstStyle/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</a:pPr>
            <a:endParaRPr lang="en-US" sz="2700" smtClean="0">
              <a:solidFill>
                <a:srgbClr val="000000"/>
              </a:solidFill>
              <a:latin typeface="Arial" charset="0"/>
            </a:endParaRP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CCCCFF"/>
              </a:buClr>
              <a:buFontTx/>
              <a:buChar char=" "/>
            </a:pPr>
            <a:r>
              <a:rPr lang="en-US" sz="3600" u="sng" smtClean="0">
                <a:solidFill>
                  <a:srgbClr val="CCCCFF"/>
                </a:solidFill>
                <a:latin typeface="Arial" charset="0"/>
                <a:hlinkClick r:id="rId5"/>
              </a:rPr>
              <a:t>Beat the queues! </a:t>
            </a: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endParaRPr lang="en-US" sz="3600" u="sng" smtClean="0">
              <a:solidFill>
                <a:srgbClr val="000000"/>
              </a:solidFill>
              <a:latin typeface="Arial" charset="0"/>
              <a:hlinkClick r:id="rId5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endParaRPr lang="en-US" sz="3600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97000" y="3005138"/>
            <a:ext cx="7683500" cy="385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Finding Journals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679450" y="1558925"/>
            <a:ext cx="9166225" cy="634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Print journals</a:t>
            </a: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Journals Reading area at rear of Level E</a:t>
            </a: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Other journals on Level F </a:t>
            </a: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Economics: Per 60</a:t>
            </a:r>
          </a:p>
          <a:p>
            <a:pPr marL="857250" lvl="2" indent="-285750">
              <a:lnSpc>
                <a:spcPct val="95000"/>
              </a:lnSpc>
              <a:buClr>
                <a:srgbClr val="CCCCFF"/>
              </a:buClr>
              <a:buSzPct val="80000"/>
              <a:buFont typeface="Courier New" pitchFamily="49" charset="0"/>
              <a:buChar char="o"/>
            </a:pPr>
            <a:r>
              <a:rPr lang="en-US" sz="2700" u="sng">
                <a:solidFill>
                  <a:srgbClr val="CCCCFF"/>
                </a:solidFill>
                <a:latin typeface="Arial" charset="0"/>
                <a:hlinkClick r:id="rId5"/>
              </a:rPr>
              <a:t>Search on library catalogue</a:t>
            </a:r>
          </a:p>
          <a:p>
            <a:pPr marL="857250" lvl="2" indent="-285750">
              <a:lnSpc>
                <a:spcPct val="95000"/>
              </a:lnSpc>
              <a:buClr>
                <a:srgbClr val="CCCCFF"/>
              </a:buClr>
              <a:buSzPct val="80000"/>
              <a:buFont typeface="Courier New" pitchFamily="49" charset="0"/>
              <a:buChar char="o"/>
            </a:pPr>
            <a:endParaRPr lang="en-US" sz="2700" u="sng">
              <a:solidFill>
                <a:srgbClr val="CCCCFF"/>
              </a:solidFill>
              <a:latin typeface="Arial" charset="0"/>
              <a:hlinkClick r:id="rId5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Electronic journals</a:t>
            </a: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>
                <a:solidFill>
                  <a:srgbClr val="000000"/>
                </a:solidFill>
                <a:latin typeface="Arial" charset="0"/>
              </a:rPr>
              <a:t>Primo Central</a:t>
            </a: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>
                <a:solidFill>
                  <a:srgbClr val="000000"/>
                </a:solidFill>
                <a:latin typeface="Arial" charset="0"/>
              </a:rPr>
              <a:t>Searches databases and e-journals</a:t>
            </a: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>
                <a:solidFill>
                  <a:srgbClr val="000000"/>
                </a:solidFill>
                <a:latin typeface="Arial" charset="0"/>
              </a:rPr>
              <a:t>Collated list of results</a:t>
            </a: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>
                <a:solidFill>
                  <a:srgbClr val="000000"/>
                </a:solidFill>
                <a:latin typeface="Arial" charset="0"/>
              </a:rPr>
              <a:t>Tells you which years are available</a:t>
            </a: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>
                <a:solidFill>
                  <a:srgbClr val="000000"/>
                </a:solidFill>
                <a:latin typeface="Arial" charset="0"/>
              </a:rPr>
              <a:t>Log in with SOAS id &amp; password if off-site</a:t>
            </a:r>
          </a:p>
          <a:p>
            <a:pPr>
              <a:lnSpc>
                <a:spcPct val="95000"/>
              </a:lnSpc>
            </a:pPr>
            <a:endParaRPr lang="en-US" sz="3600" u="sng">
              <a:solidFill>
                <a:srgbClr val="CCCCFF"/>
              </a:solidFill>
              <a:latin typeface="Arial" charset="0"/>
              <a:hlinkClick r:id="rId6"/>
            </a:endParaRPr>
          </a:p>
          <a:p>
            <a:pPr algn="ctr">
              <a:lnSpc>
                <a:spcPct val="95000"/>
              </a:lnSpc>
            </a:pPr>
            <a:endParaRPr lang="en-US" sz="3600" u="sng">
              <a:solidFill>
                <a:srgbClr val="CCCCFF"/>
              </a:solidFill>
              <a:latin typeface="Arial" charset="0"/>
              <a:hlinkClick r:id="rId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Finding Journal Articles</a:t>
            </a: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679450" y="1558925"/>
            <a:ext cx="9166225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 "/>
            </a:pPr>
            <a:endParaRPr lang="en-US" sz="3600">
              <a:solidFill>
                <a:srgbClr val="000000"/>
              </a:solidFill>
              <a:latin typeface="Arial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Use Primo to cross-search many databases at once </a:t>
            </a:r>
            <a:r>
              <a:rPr lang="en-GB" sz="3100">
                <a:latin typeface="Arial" charset="0"/>
                <a:cs typeface="Arial" charset="0"/>
                <a:hlinkClick r:id="rId4"/>
              </a:rPr>
              <a:t>http://www.soas.ac.uk/library/resources/primo-central/</a:t>
            </a:r>
            <a:endParaRPr lang="en-GB" sz="3100">
              <a:latin typeface="Arial" charset="0"/>
              <a:cs typeface="Arial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endParaRPr lang="en-US" sz="3600">
              <a:solidFill>
                <a:srgbClr val="000000"/>
              </a:solidFill>
              <a:latin typeface="Arial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GB" sz="3100">
                <a:solidFill>
                  <a:srgbClr val="000000"/>
                </a:solidFill>
                <a:latin typeface="Arial" charset="0"/>
              </a:rPr>
              <a:t>Freeden, M. 2005. “What should the 'political' in political theory explore?” </a:t>
            </a:r>
            <a:r>
              <a:rPr lang="en-GB" sz="3100" i="1">
                <a:solidFill>
                  <a:srgbClr val="000000"/>
                </a:solidFill>
                <a:latin typeface="Arial" charset="0"/>
              </a:rPr>
              <a:t>Journal Of Political Philosophy</a:t>
            </a:r>
            <a:r>
              <a:rPr lang="en-GB" sz="3100">
                <a:solidFill>
                  <a:srgbClr val="000000"/>
                </a:solidFill>
                <a:latin typeface="Arial" charset="0"/>
              </a:rPr>
              <a:t>, 13(2), pp.113-134.</a:t>
            </a: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endParaRPr lang="en-US" sz="1800">
              <a:solidFill>
                <a:srgbClr val="000000"/>
              </a:solidFill>
              <a:latin typeface="Arial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Read, save, print or email article</a:t>
            </a:r>
          </a:p>
          <a:p>
            <a:pPr lvl="1" indent="-342900">
              <a:lnSpc>
                <a:spcPct val="95000"/>
              </a:lnSpc>
              <a:buClr>
                <a:srgbClr val="CCCCFF"/>
              </a:buClr>
              <a:buSzPct val="100000"/>
              <a:buFontTx/>
              <a:buChar char=" "/>
            </a:pPr>
            <a:endParaRPr lang="en-US" sz="3600" i="1" u="sng">
              <a:solidFill>
                <a:srgbClr val="CCCCFF"/>
              </a:solidFill>
              <a:latin typeface="Arial" charset="0"/>
              <a:hlinkClick r:id="rId5"/>
            </a:endParaRPr>
          </a:p>
          <a:p>
            <a:pPr algn="ctr">
              <a:lnSpc>
                <a:spcPct val="95000"/>
              </a:lnSpc>
              <a:buClr>
                <a:srgbClr val="CCCCFF"/>
              </a:buClr>
              <a:buSzPct val="100000"/>
            </a:pPr>
            <a:endParaRPr lang="en-US" sz="3600" u="sng">
              <a:solidFill>
                <a:srgbClr val="CCCCFF"/>
              </a:solidFill>
              <a:latin typeface="Arial" charset="0"/>
              <a:hlinkClick r:id="rId5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Finding Journal Articles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679450" y="1558925"/>
            <a:ext cx="9166225" cy="561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1" indent="-342900">
              <a:lnSpc>
                <a:spcPct val="95000"/>
              </a:lnSpc>
              <a:buClr>
                <a:srgbClr val="CCCCFF"/>
              </a:buClr>
              <a:buSzPct val="100000"/>
              <a:buFontTx/>
              <a:buChar char=" "/>
            </a:pPr>
            <a:r>
              <a:rPr lang="en-US" sz="3600" i="1" u="sng">
                <a:solidFill>
                  <a:srgbClr val="CCCCFF"/>
                </a:solidFill>
                <a:latin typeface="Arial" charset="0"/>
                <a:hlinkClick r:id="rId5"/>
              </a:rPr>
              <a:t>Fine, B. (2009) “Development as Zombieconomics in the Age of Neo-Liberalism”, Third World Quarterly, vol 30, no 5, pp. 885–904</a:t>
            </a:r>
          </a:p>
          <a:p>
            <a:pPr lvl="1" indent="-342900">
              <a:lnSpc>
                <a:spcPct val="95000"/>
              </a:lnSpc>
              <a:buClr>
                <a:srgbClr val="CCCCFF"/>
              </a:buClr>
              <a:buSzPct val="100000"/>
              <a:buFontTx/>
              <a:buChar char=" "/>
            </a:pPr>
            <a:endParaRPr lang="en-US" sz="3600" i="1" u="sng">
              <a:solidFill>
                <a:srgbClr val="CCCCFF"/>
              </a:solidFill>
              <a:latin typeface="Arial" charset="0"/>
              <a:hlinkClick r:id="rId6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Search A-Z Databases for journal title</a:t>
            </a: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Browse to article</a:t>
            </a: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Read, save, print or email article</a:t>
            </a:r>
          </a:p>
          <a:p>
            <a:pPr lvl="1" indent="-342900">
              <a:lnSpc>
                <a:spcPct val="95000"/>
              </a:lnSpc>
              <a:buClr>
                <a:srgbClr val="CCCCFF"/>
              </a:buClr>
              <a:buSzPct val="100000"/>
              <a:buFontTx/>
              <a:buChar char=" "/>
            </a:pPr>
            <a:endParaRPr lang="en-US" sz="3600" i="1" u="sng">
              <a:solidFill>
                <a:srgbClr val="CCCCFF"/>
              </a:solidFill>
              <a:latin typeface="Arial" charset="0"/>
              <a:hlinkClick r:id="rId6"/>
            </a:endParaRPr>
          </a:p>
          <a:p>
            <a:pPr algn="ctr">
              <a:lnSpc>
                <a:spcPct val="95000"/>
              </a:lnSpc>
              <a:buClr>
                <a:srgbClr val="CCCCFF"/>
              </a:buClr>
              <a:buSzPct val="100000"/>
            </a:pPr>
            <a:endParaRPr lang="en-US" sz="3600" u="sng">
              <a:solidFill>
                <a:srgbClr val="CCCCFF"/>
              </a:solidFill>
              <a:latin typeface="Arial" charset="0"/>
              <a:hlinkClick r:id="rId6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Printing, Photocopying, Scanning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565150" y="1139825"/>
            <a:ext cx="9166225" cy="771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  <a:defRPr/>
            </a:pPr>
            <a:endParaRPr lang="en-US" sz="28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  <a:defRPr/>
            </a:pPr>
            <a:r>
              <a:rPr lang="en-US" sz="2800" dirty="0">
                <a:solidFill>
                  <a:srgbClr val="000000"/>
                </a:solidFill>
                <a:latin typeface="Arial" pitchFamily="34" charset="0"/>
              </a:rPr>
              <a:t>P</a:t>
            </a:r>
            <a:r>
              <a:rPr lang="en-US" sz="2800" dirty="0" smtClean="0">
                <a:solidFill>
                  <a:srgbClr val="000000"/>
                </a:solidFill>
                <a:latin typeface="Arial" pitchFamily="34" charset="0"/>
              </a:rPr>
              <a:t>hotocopiers = printers + scanners</a:t>
            </a:r>
          </a:p>
          <a:p>
            <a:pPr lvl="2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pitchFamily="34" charset="0"/>
              </a:rPr>
              <a:t>Print to the network</a:t>
            </a:r>
          </a:p>
          <a:p>
            <a:pPr lvl="2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pitchFamily="34" charset="0"/>
              </a:rPr>
              <a:t>Log in to photocopiers to collect</a:t>
            </a:r>
          </a:p>
          <a:p>
            <a:pPr lvl="2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pitchFamily="34" charset="0"/>
              </a:rPr>
              <a:t>Main photocopying &amp; AV area at rear of Level E</a:t>
            </a:r>
          </a:p>
          <a:p>
            <a:pPr lvl="2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pitchFamily="34" charset="0"/>
              </a:rPr>
              <a:t>Log in using SOAS id and password</a:t>
            </a:r>
          </a:p>
          <a:p>
            <a:pPr lvl="2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pitchFamily="34" charset="0"/>
              </a:rPr>
              <a:t>Once registered, can just use your ID card</a:t>
            </a:r>
          </a:p>
          <a:p>
            <a:pPr lvl="2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 "/>
              <a:defRPr/>
            </a:pPr>
            <a:endParaRPr lang="en-US" sz="28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pitchFamily="34" charset="0"/>
              </a:rPr>
              <a:t>Printing – £12.50 free, then top up</a:t>
            </a:r>
            <a:endParaRPr lang="en-US" sz="2800" dirty="0" smtClean="0">
              <a:solidFill>
                <a:srgbClr val="FF0000"/>
              </a:solidFill>
              <a:latin typeface="Arial" pitchFamily="34" charset="0"/>
            </a:endParaRPr>
          </a:p>
          <a:p>
            <a:pPr lvl="2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pitchFamily="34" charset="0"/>
              </a:rPr>
              <a:t>5p per A4 sheet, 20p for </a:t>
            </a:r>
            <a:r>
              <a:rPr lang="en-GB" sz="2800" dirty="0" smtClean="0">
                <a:solidFill>
                  <a:srgbClr val="000000"/>
                </a:solidFill>
                <a:latin typeface="Arial" pitchFamily="34" charset="0"/>
              </a:rPr>
              <a:t>colour</a:t>
            </a:r>
          </a:p>
          <a:p>
            <a:pPr lvl="2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pitchFamily="34" charset="0"/>
              </a:rPr>
              <a:t>Top up using recharge machines on Level E</a:t>
            </a:r>
          </a:p>
          <a:p>
            <a:pPr lvl="2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endParaRPr lang="en-US" sz="28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571500" lvl="1" indent="-457200">
              <a:lnSpc>
                <a:spcPct val="95000"/>
              </a:lnSpc>
              <a:buClr>
                <a:srgbClr val="000000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pitchFamily="34" charset="0"/>
              </a:rPr>
              <a:t>Scanning – sent to email address</a:t>
            </a:r>
          </a:p>
          <a:p>
            <a:pPr marL="571500" lvl="1" indent="-457200">
              <a:lnSpc>
                <a:spcPct val="95000"/>
              </a:lnSpc>
              <a:buClr>
                <a:srgbClr val="000000"/>
              </a:buClr>
              <a:buSzPct val="80000"/>
              <a:buFont typeface="Arial" pitchFamily="34" charset="0"/>
              <a:buChar char="•"/>
              <a:defRPr/>
            </a:pPr>
            <a:endParaRPr lang="en-US" sz="28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>
              <a:lnSpc>
                <a:spcPct val="95000"/>
              </a:lnSpc>
              <a:buClr>
                <a:srgbClr val="FF0000"/>
              </a:buClr>
              <a:buSzPct val="100000"/>
              <a:buFontTx/>
              <a:buChar char="•"/>
              <a:defRPr/>
            </a:pPr>
            <a:r>
              <a:rPr lang="en-US" sz="2800" dirty="0" smtClean="0">
                <a:solidFill>
                  <a:srgbClr val="FF0000"/>
                </a:solidFill>
                <a:latin typeface="Arial" pitchFamily="34" charset="0"/>
              </a:rPr>
              <a:t>Report problems to IT Helpdesk</a:t>
            </a:r>
          </a:p>
          <a:p>
            <a:pPr>
              <a:lnSpc>
                <a:spcPct val="95000"/>
              </a:lnSpc>
              <a:defRPr/>
            </a:pPr>
            <a:endParaRPr lang="en-US" sz="36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>
              <a:lnSpc>
                <a:spcPct val="95000"/>
              </a:lnSpc>
              <a:buClr>
                <a:srgbClr val="CCCCFF"/>
              </a:buClr>
              <a:buSzPct val="100000"/>
              <a:buFontTx/>
              <a:buChar char=" "/>
              <a:defRPr/>
            </a:pPr>
            <a:endParaRPr lang="en-US" sz="3600" i="1" u="sng" dirty="0" smtClean="0">
              <a:solidFill>
                <a:srgbClr val="CCCCFF"/>
              </a:solidFill>
              <a:latin typeface="Arial" pitchFamily="34" charset="0"/>
              <a:hlinkClick r:id="rId5"/>
            </a:endParaRPr>
          </a:p>
          <a:p>
            <a:pPr algn="ctr">
              <a:lnSpc>
                <a:spcPct val="95000"/>
              </a:lnSpc>
              <a:buClr>
                <a:srgbClr val="CCCCFF"/>
              </a:buClr>
              <a:buSzPct val="100000"/>
              <a:defRPr/>
            </a:pPr>
            <a:endParaRPr lang="en-US" sz="3600" u="sng" dirty="0" smtClean="0">
              <a:solidFill>
                <a:srgbClr val="CCCCFF"/>
              </a:solidFill>
              <a:latin typeface="Arial" pitchFamily="34" charset="0"/>
              <a:hlinkClick r:id="rId5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Researching a topic</a:t>
            </a: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679450" y="1558925"/>
            <a:ext cx="9166225" cy="538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Online Bibliographies and Indexes </a:t>
            </a:r>
            <a:r>
              <a:rPr lang="en-US" sz="3200" u="sng">
                <a:solidFill>
                  <a:srgbClr val="CCCCFF"/>
                </a:solidFill>
                <a:latin typeface="Arial" charset="0"/>
                <a:hlinkClick r:id="rId5"/>
              </a:rPr>
              <a:t>http://www.soas.ac.uk/library/resources/a-z/</a:t>
            </a: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endParaRPr lang="en-US" sz="3200" u="sng">
              <a:solidFill>
                <a:srgbClr val="CCCCFF"/>
              </a:solidFill>
              <a:latin typeface="Arial" charset="0"/>
              <a:hlinkClick r:id="rId5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Use for research beyond your reading list</a:t>
            </a: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endParaRPr lang="en-US" sz="3600">
              <a:solidFill>
                <a:srgbClr val="000000"/>
              </a:solidFill>
              <a:latin typeface="Arial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Key Databases for Economics</a:t>
            </a: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>
                <a:solidFill>
                  <a:srgbClr val="000000"/>
                </a:solidFill>
                <a:latin typeface="Arial" charset="0"/>
              </a:rPr>
              <a:t>JSTOR</a:t>
            </a: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>
                <a:solidFill>
                  <a:srgbClr val="000000"/>
                </a:solidFill>
                <a:latin typeface="Arial" charset="0"/>
              </a:rPr>
              <a:t>EBSCOhost</a:t>
            </a: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>
                <a:solidFill>
                  <a:srgbClr val="000000"/>
                </a:solidFill>
                <a:latin typeface="Arial" charset="0"/>
              </a:rPr>
              <a:t>Web of Knowledge/Science</a:t>
            </a: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>
                <a:solidFill>
                  <a:srgbClr val="000000"/>
                </a:solidFill>
                <a:latin typeface="Arial" charset="0"/>
              </a:rPr>
              <a:t>IBSS</a:t>
            </a:r>
          </a:p>
          <a:p>
            <a:pPr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None/>
            </a:pPr>
            <a:endParaRPr lang="en-US" sz="36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4325" y="4791075"/>
            <a:ext cx="2911475" cy="220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5525" y="0"/>
            <a:ext cx="913606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1308100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By the end of this session you will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79450" y="1558925"/>
            <a:ext cx="9166225" cy="5613400"/>
          </a:xfrm>
        </p:spPr>
        <p:txBody>
          <a:bodyPr lIns="0" tIns="0" rIns="0" bIns="0"/>
          <a:lstStyle/>
          <a:p>
            <a:pPr algn="l" eaLnBrk="1" hangingPunct="1">
              <a:lnSpc>
                <a:spcPct val="95000"/>
              </a:lnSpc>
              <a:spcBef>
                <a:spcPct val="0"/>
              </a:spcBef>
              <a:defRPr/>
            </a:pPr>
            <a:endParaRPr lang="en-US" sz="36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Know how to find a book in SOAS library</a:t>
            </a:r>
          </a:p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  <a:defRPr/>
            </a:pPr>
            <a:endParaRPr lang="en-US" sz="36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Know how to renew &amp; reserve books</a:t>
            </a:r>
          </a:p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  <a:defRPr/>
            </a:pPr>
            <a:endParaRPr lang="en-US" sz="36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Know how to find print &amp; </a:t>
            </a:r>
          </a:p>
          <a:p>
            <a:pPr marL="114300" lvl="1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electronic journals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61138" y="3881438"/>
            <a:ext cx="3240087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25525" y="53975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Statistics and Data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679450" y="1558925"/>
            <a:ext cx="9166225" cy="573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0" tIns="0" rIns="0" bIns="0">
            <a:spAutoFit/>
          </a:bodyPr>
          <a:lstStyle>
            <a:lvl1pPr marL="571500" indent="-571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5000"/>
              </a:lnSpc>
              <a:buSzPct val="100000"/>
              <a:buFont typeface="Arial" charset="0"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charset="0"/>
              </a:rPr>
              <a:t>ESDS:</a:t>
            </a:r>
          </a:p>
          <a:p>
            <a:pPr marL="1714500" lvl="3" indent="-342900" eaLnBrk="1" hangingPunct="1">
              <a:lnSpc>
                <a:spcPct val="95000"/>
              </a:lnSpc>
              <a:buSzPct val="80000"/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charset="0"/>
              </a:rPr>
              <a:t>OECD</a:t>
            </a:r>
          </a:p>
          <a:p>
            <a:pPr marL="1714500" lvl="3" indent="-342900" eaLnBrk="1" hangingPunct="1">
              <a:lnSpc>
                <a:spcPct val="95000"/>
              </a:lnSpc>
              <a:buSzPct val="80000"/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charset="0"/>
              </a:rPr>
              <a:t>IMF</a:t>
            </a:r>
          </a:p>
          <a:p>
            <a:pPr marL="1714500" lvl="3" indent="-342900" eaLnBrk="1" hangingPunct="1">
              <a:lnSpc>
                <a:spcPct val="95000"/>
              </a:lnSpc>
              <a:buSzPct val="80000"/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charset="0"/>
              </a:rPr>
              <a:t>UN</a:t>
            </a:r>
          </a:p>
          <a:p>
            <a:pPr marL="1714500" lvl="3" indent="-342900" eaLnBrk="1" hangingPunct="1">
              <a:lnSpc>
                <a:spcPct val="95000"/>
              </a:lnSpc>
              <a:buSzPct val="80000"/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charset="0"/>
              </a:rPr>
              <a:t>World Bank</a:t>
            </a:r>
          </a:p>
          <a:p>
            <a:pPr eaLnBrk="1" hangingPunct="1">
              <a:lnSpc>
                <a:spcPct val="95000"/>
              </a:lnSpc>
              <a:buSzPct val="100000"/>
              <a:buFont typeface="Arial" charset="0"/>
              <a:buChar char="•"/>
              <a:defRPr/>
            </a:pPr>
            <a:endParaRPr lang="en-US" sz="2800" dirty="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95000"/>
              </a:lnSpc>
              <a:buSzPct val="100000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charset="0"/>
              </a:rPr>
              <a:t>Also for banking and company information:</a:t>
            </a:r>
          </a:p>
          <a:p>
            <a:pPr marL="1714500" lvl="3" indent="-342900" eaLnBrk="1" hangingPunct="1">
              <a:lnSpc>
                <a:spcPct val="95000"/>
              </a:lnSpc>
              <a:buSzPct val="80000"/>
              <a:buFont typeface="Courier New" pitchFamily="49" charset="0"/>
              <a:buChar char="o"/>
              <a:defRPr/>
            </a:pPr>
            <a:r>
              <a:rPr lang="en-US" sz="2800" dirty="0" err="1" smtClean="0">
                <a:solidFill>
                  <a:srgbClr val="000000"/>
                </a:solidFill>
                <a:latin typeface="Arial" charset="0"/>
              </a:rPr>
              <a:t>Bankscope</a:t>
            </a:r>
            <a:endParaRPr lang="en-US" sz="2800" dirty="0" smtClean="0">
              <a:solidFill>
                <a:srgbClr val="000000"/>
              </a:solidFill>
              <a:latin typeface="Arial" charset="0"/>
            </a:endParaRPr>
          </a:p>
          <a:p>
            <a:pPr marL="1714500" lvl="3" indent="-342900" eaLnBrk="1" hangingPunct="1">
              <a:lnSpc>
                <a:spcPct val="95000"/>
              </a:lnSpc>
              <a:buSzPct val="80000"/>
              <a:buFont typeface="Courier New" pitchFamily="49" charset="0"/>
              <a:buChar char="o"/>
              <a:defRPr/>
            </a:pPr>
            <a:r>
              <a:rPr lang="en-US" sz="2800" dirty="0" err="1" smtClean="0">
                <a:solidFill>
                  <a:srgbClr val="000000"/>
                </a:solidFill>
                <a:latin typeface="Arial" charset="0"/>
              </a:rPr>
              <a:t>Oriana</a:t>
            </a:r>
            <a:endParaRPr lang="en-US" sz="2800" dirty="0" smtClean="0">
              <a:solidFill>
                <a:srgbClr val="000000"/>
              </a:solidFill>
              <a:latin typeface="Arial" charset="0"/>
            </a:endParaRPr>
          </a:p>
          <a:p>
            <a:pPr marL="1714500" lvl="3" indent="-342900" eaLnBrk="1" hangingPunct="1">
              <a:lnSpc>
                <a:spcPct val="95000"/>
              </a:lnSpc>
              <a:buSzPct val="80000"/>
              <a:buFont typeface="Courier New" pitchFamily="49" charset="0"/>
              <a:buChar char="o"/>
              <a:defRPr/>
            </a:pPr>
            <a:r>
              <a:rPr lang="en-US" sz="2800" dirty="0" err="1" smtClean="0">
                <a:solidFill>
                  <a:srgbClr val="000000"/>
                </a:solidFill>
                <a:latin typeface="Arial" charset="0"/>
              </a:rPr>
              <a:t>Datastream</a:t>
            </a:r>
            <a:endParaRPr lang="en-US" sz="2800" dirty="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95000"/>
              </a:lnSpc>
              <a:buSzPct val="100000"/>
              <a:defRPr/>
            </a:pPr>
            <a:endParaRPr lang="en-US" sz="2800" dirty="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95000"/>
              </a:lnSpc>
              <a:buSzPct val="100000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charset="0"/>
              </a:rPr>
              <a:t>And regional databases:</a:t>
            </a:r>
          </a:p>
          <a:p>
            <a:pPr marL="1714500" lvl="3" indent="-342900" eaLnBrk="1" hangingPunct="1">
              <a:lnSpc>
                <a:spcPct val="95000"/>
              </a:lnSpc>
              <a:buSzPct val="80000"/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charset="0"/>
              </a:rPr>
              <a:t>China Statistical Data Online</a:t>
            </a:r>
          </a:p>
          <a:p>
            <a:pPr marL="1714500" lvl="3" indent="-342900" eaLnBrk="1" hangingPunct="1">
              <a:lnSpc>
                <a:spcPct val="95000"/>
              </a:lnSpc>
              <a:buSzPct val="80000"/>
              <a:buFont typeface="Courier New" pitchFamily="49" charset="0"/>
              <a:buChar char="o"/>
              <a:defRPr/>
            </a:pPr>
            <a:r>
              <a:rPr lang="en-US" sz="2800" dirty="0" err="1" smtClean="0">
                <a:solidFill>
                  <a:srgbClr val="000000"/>
                </a:solidFill>
                <a:latin typeface="Arial" charset="0"/>
              </a:rPr>
              <a:t>IndiaStat</a:t>
            </a:r>
            <a:endParaRPr lang="en-US" sz="2800" dirty="0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1509" name="Picture 6" descr="Businessman giving a statistics presentation with a grap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7563" y="1289050"/>
            <a:ext cx="2405062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25525" y="53975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Logging in…</a:t>
            </a:r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471488" y="1649413"/>
            <a:ext cx="9145587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>
                <a:latin typeface="Arial" charset="0"/>
                <a:cs typeface="Arial" charset="0"/>
              </a:rPr>
              <a:t>On-campus access is automatic for most databases</a:t>
            </a:r>
          </a:p>
          <a:p>
            <a:endParaRPr lang="en-GB" sz="3200">
              <a:latin typeface="Arial" charset="0"/>
              <a:cs typeface="Arial" charset="0"/>
            </a:endParaRPr>
          </a:p>
          <a:p>
            <a:r>
              <a:rPr lang="en-GB" sz="3200">
                <a:latin typeface="Arial" charset="0"/>
                <a:cs typeface="Arial" charset="0"/>
              </a:rPr>
              <a:t>Many can be accessed off-campus using your SOAS id and password</a:t>
            </a:r>
          </a:p>
        </p:txBody>
      </p:sp>
      <p:pic>
        <p:nvPicPr>
          <p:cNvPr id="2253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1575" y="4962525"/>
            <a:ext cx="2663825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Researching a topic</a:t>
            </a:r>
          </a:p>
        </p:txBody>
      </p:sp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679450" y="1558925"/>
            <a:ext cx="9166225" cy="514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Training</a:t>
            </a: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>
                <a:solidFill>
                  <a:srgbClr val="000000"/>
                </a:solidFill>
                <a:latin typeface="Arial" charset="0"/>
              </a:rPr>
              <a:t>Library Workshops throughout the year</a:t>
            </a: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>
                <a:solidFill>
                  <a:srgbClr val="000000"/>
                </a:solidFill>
                <a:latin typeface="Arial" charset="0"/>
              </a:rPr>
              <a:t>General introductory sessions in Term 1</a:t>
            </a: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>
                <a:solidFill>
                  <a:srgbClr val="000000"/>
                </a:solidFill>
                <a:latin typeface="Arial" charset="0"/>
              </a:rPr>
              <a:t>Subject-specific dissertation workshops in 2</a:t>
            </a:r>
            <a:r>
              <a:rPr lang="en-US" sz="3100" baseline="30000">
                <a:solidFill>
                  <a:srgbClr val="000000"/>
                </a:solidFill>
                <a:latin typeface="Arial" charset="0"/>
              </a:rPr>
              <a:t>nd</a:t>
            </a:r>
            <a:r>
              <a:rPr lang="en-US" sz="3100">
                <a:solidFill>
                  <a:srgbClr val="000000"/>
                </a:solidFill>
                <a:latin typeface="Arial" charset="0"/>
              </a:rPr>
              <a:t> term </a:t>
            </a: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>
                <a:solidFill>
                  <a:srgbClr val="000000"/>
                </a:solidFill>
                <a:latin typeface="Arial" charset="0"/>
              </a:rPr>
              <a:t>Printed guides and worksheets in pack</a:t>
            </a:r>
          </a:p>
          <a:p>
            <a:pPr marL="857250" lvl="2" indent="-285750">
              <a:lnSpc>
                <a:spcPct val="95000"/>
              </a:lnSpc>
              <a:buClr>
                <a:srgbClr val="CCCCFF"/>
              </a:buClr>
              <a:buSzPct val="80000"/>
              <a:buFont typeface="Courier New" pitchFamily="49" charset="0"/>
              <a:buChar char="o"/>
            </a:pPr>
            <a:r>
              <a:rPr lang="en-US" sz="3100" u="sng">
                <a:solidFill>
                  <a:srgbClr val="CCCCFF"/>
                </a:solidFill>
                <a:latin typeface="Arial" charset="0"/>
                <a:hlinkClick r:id="rId4"/>
              </a:rPr>
              <a:t>Information Skills site on BLE</a:t>
            </a:r>
          </a:p>
          <a:p>
            <a:pPr marL="857250" lvl="2" indent="-285750">
              <a:lnSpc>
                <a:spcPct val="95000"/>
              </a:lnSpc>
              <a:buClr>
                <a:srgbClr val="CCCCFF"/>
              </a:buClr>
              <a:buSzPct val="80000"/>
              <a:buFont typeface="Courier New" pitchFamily="49" charset="0"/>
              <a:buChar char="o"/>
            </a:pPr>
            <a:endParaRPr lang="en-US" sz="3100" u="sng">
              <a:solidFill>
                <a:srgbClr val="CCCCFF"/>
              </a:solidFill>
              <a:latin typeface="Arial" charset="0"/>
              <a:hlinkClick r:id="rId4"/>
            </a:endParaRP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Economics Subject Guide</a:t>
            </a:r>
          </a:p>
          <a:p>
            <a:pPr marL="857250" lvl="2" indent="-285750">
              <a:lnSpc>
                <a:spcPct val="95000"/>
              </a:lnSpc>
              <a:buClr>
                <a:srgbClr val="CCCCFF"/>
              </a:buClr>
              <a:buSzPct val="80000"/>
              <a:buFont typeface="Courier New" pitchFamily="49" charset="0"/>
              <a:buChar char="o"/>
            </a:pPr>
            <a:r>
              <a:rPr lang="en-US" sz="2700" u="sng">
                <a:solidFill>
                  <a:srgbClr val="CCCCFF"/>
                </a:solidFill>
                <a:latin typeface="Arial" charset="0"/>
                <a:hlinkClick r:id="rId4"/>
              </a:rPr>
              <a:t>http://www.soas.ac.uk/library/subjects/economics/</a:t>
            </a:r>
          </a:p>
          <a:p>
            <a:pPr>
              <a:lnSpc>
                <a:spcPct val="95000"/>
              </a:lnSpc>
              <a:buClr>
                <a:srgbClr val="CCCCFF"/>
              </a:buClr>
              <a:buSzPct val="80000"/>
              <a:buFont typeface="Courier New" pitchFamily="49" charset="0"/>
              <a:buNone/>
            </a:pPr>
            <a:endParaRPr lang="en-US" sz="36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Access to Other Libraries</a:t>
            </a:r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79450" y="1558925"/>
            <a:ext cx="9075738" cy="5613400"/>
          </a:xfrm>
        </p:spPr>
        <p:txBody>
          <a:bodyPr lIns="0" tIns="0" rIns="0" bIns="0"/>
          <a:lstStyle/>
          <a:p>
            <a:pPr marL="114300" lvl="1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3600" smtClean="0">
                <a:solidFill>
                  <a:srgbClr val="000000"/>
                </a:solidFill>
                <a:latin typeface="Arial" charset="0"/>
              </a:rPr>
              <a:t>Other Main library for students: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 smtClean="0">
                <a:solidFill>
                  <a:srgbClr val="000000"/>
                </a:solidFill>
                <a:latin typeface="Arial" charset="0"/>
              </a:rPr>
              <a:t>Senate House Library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endParaRPr lang="en-US" sz="3100" smtClean="0">
              <a:solidFill>
                <a:srgbClr val="000000"/>
              </a:solidFill>
              <a:latin typeface="Arial" charset="0"/>
            </a:endParaRPr>
          </a:p>
          <a:p>
            <a:pPr marL="114300" lvl="1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3600" smtClean="0">
                <a:solidFill>
                  <a:srgbClr val="000000"/>
                </a:solidFill>
                <a:latin typeface="Arial" charset="0"/>
              </a:rPr>
              <a:t>Other Libraries: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 smtClean="0">
                <a:solidFill>
                  <a:srgbClr val="000000"/>
                </a:solidFill>
                <a:latin typeface="Arial" charset="0"/>
              </a:rPr>
              <a:t>Most other UoL institutions (UCL, LSE etc.)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 smtClean="0">
                <a:solidFill>
                  <a:srgbClr val="000000"/>
                </a:solidFill>
                <a:latin typeface="Arial" charset="0"/>
              </a:rPr>
              <a:t>British Library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CCCCFF"/>
              </a:buClr>
              <a:buSzPct val="80000"/>
              <a:buFont typeface="Courier New" pitchFamily="49" charset="0"/>
              <a:buChar char="o"/>
            </a:pPr>
            <a:r>
              <a:rPr lang="en-US" sz="2900" u="sng" smtClean="0">
                <a:solidFill>
                  <a:srgbClr val="CCCCFF"/>
                </a:solidFill>
                <a:latin typeface="Arial" charset="0"/>
                <a:hlinkClick r:id="rId5"/>
              </a:rPr>
              <a:t>http://www.soas.ac.uk/library/using/others/access/</a:t>
            </a:r>
            <a:endParaRPr lang="en-US" sz="2900" u="sng" smtClean="0">
              <a:solidFill>
                <a:srgbClr val="CCCCFF"/>
              </a:solidFill>
              <a:latin typeface="Arial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  <a:buSzPct val="90000"/>
            </a:pPr>
            <a:endParaRPr lang="en-US" sz="3600" smtClean="0">
              <a:latin typeface="Arial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  <a:buSzPct val="90000"/>
            </a:pPr>
            <a:r>
              <a:rPr lang="en-US" sz="3600" smtClean="0">
                <a:latin typeface="Arial" charset="0"/>
              </a:rPr>
              <a:t>Searching other library catalogues</a:t>
            </a:r>
            <a:endParaRPr lang="en-US" sz="3600" smtClean="0">
              <a:latin typeface="Arial" charset="0"/>
              <a:hlinkClick r:id="rId6"/>
            </a:endParaRP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SzPct val="80000"/>
              <a:buFont typeface="Courier New" pitchFamily="49" charset="0"/>
              <a:buChar char="o"/>
            </a:pPr>
            <a:r>
              <a:rPr lang="en-US" sz="2900" smtClean="0">
                <a:solidFill>
                  <a:srgbClr val="000000"/>
                </a:solidFill>
                <a:latin typeface="Arial" charset="0"/>
              </a:rPr>
              <a:t>Inform25 for UoL libraries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SzPct val="80000"/>
              <a:buFont typeface="Courier New" pitchFamily="49" charset="0"/>
              <a:buChar char="o"/>
            </a:pPr>
            <a:r>
              <a:rPr lang="en-US" sz="2900" smtClean="0">
                <a:solidFill>
                  <a:srgbClr val="000000"/>
                </a:solidFill>
                <a:latin typeface="Arial" charset="0"/>
              </a:rPr>
              <a:t>COPAC for UK 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SzPct val="80000"/>
              <a:buFont typeface="Courier New" pitchFamily="49" charset="0"/>
              <a:buChar char="o"/>
            </a:pPr>
            <a:r>
              <a:rPr lang="en-US" sz="2900" smtClean="0">
                <a:solidFill>
                  <a:srgbClr val="000000"/>
                </a:solidFill>
                <a:latin typeface="Arial" charset="0"/>
              </a:rPr>
              <a:t>Worldcat for worldwide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Font typeface="Courier New" pitchFamily="49" charset="0"/>
              <a:buChar char=" "/>
            </a:pPr>
            <a:endParaRPr lang="en-US" sz="290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Why not </a:t>
            </a:r>
            <a:r>
              <a:rPr lang="en-US" sz="4200" i="1" smtClean="0">
                <a:solidFill>
                  <a:srgbClr val="FFFFFF"/>
                </a:solidFill>
                <a:latin typeface="Arial" charset="0"/>
              </a:rPr>
              <a:t>just</a:t>
            </a: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 use the web?</a:t>
            </a:r>
          </a:p>
        </p:txBody>
      </p:sp>
      <p:sp>
        <p:nvSpPr>
          <p:cNvPr id="25604" name="TextBox 1"/>
          <p:cNvSpPr txBox="1">
            <a:spLocks noChangeArrowheads="1"/>
          </p:cNvSpPr>
          <p:nvPr/>
        </p:nvSpPr>
        <p:spPr bwMode="auto">
          <a:xfrm>
            <a:off x="471488" y="1793875"/>
            <a:ext cx="9361487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>
                <a:latin typeface="Arial" charset="0"/>
                <a:cs typeface="Arial" charset="0"/>
              </a:rPr>
              <a:t>How does Google work?</a:t>
            </a:r>
          </a:p>
          <a:p>
            <a:pPr marL="914400" lvl="1" indent="-457200">
              <a:buSzPct val="80000"/>
              <a:buFont typeface="Courier New" pitchFamily="49" charset="0"/>
              <a:buChar char="o"/>
            </a:pPr>
            <a:r>
              <a:rPr lang="en-GB" sz="2800">
                <a:latin typeface="Arial" charset="0"/>
                <a:cs typeface="Arial" charset="0"/>
              </a:rPr>
              <a:t>Ranks results by popularity, using algorithm</a:t>
            </a:r>
          </a:p>
          <a:p>
            <a:pPr marL="914400" lvl="1" indent="-457200">
              <a:buSzPct val="80000"/>
              <a:buFont typeface="Courier New" pitchFamily="49" charset="0"/>
              <a:buChar char="o"/>
            </a:pPr>
            <a:r>
              <a:rPr lang="en-GB" sz="2800">
                <a:latin typeface="Arial" charset="0"/>
                <a:cs typeface="Arial" charset="0"/>
              </a:rPr>
              <a:t>Includes all sorts of wrong information and opinion</a:t>
            </a:r>
          </a:p>
          <a:p>
            <a:endParaRPr lang="en-GB" sz="2800">
              <a:latin typeface="Arial" charset="0"/>
              <a:cs typeface="Arial" charset="0"/>
            </a:endParaRPr>
          </a:p>
          <a:p>
            <a:r>
              <a:rPr lang="en-GB" sz="2800">
                <a:latin typeface="Arial" charset="0"/>
                <a:cs typeface="Arial" charset="0"/>
              </a:rPr>
              <a:t>How could I improve my search?</a:t>
            </a:r>
          </a:p>
          <a:p>
            <a:pPr marL="914400" lvl="1" indent="-457200">
              <a:buSzPct val="80000"/>
              <a:buFont typeface="Courier New" pitchFamily="49" charset="0"/>
              <a:buChar char="o"/>
            </a:pPr>
            <a:r>
              <a:rPr lang="en-GB" sz="2800">
                <a:latin typeface="Arial" charset="0"/>
                <a:cs typeface="Arial" charset="0"/>
              </a:rPr>
              <a:t>Include more specific search terms</a:t>
            </a:r>
          </a:p>
          <a:p>
            <a:pPr marL="914400" lvl="1" indent="-457200">
              <a:buSzPct val="80000"/>
              <a:buFont typeface="Courier New" pitchFamily="49" charset="0"/>
              <a:buChar char="o"/>
            </a:pPr>
            <a:r>
              <a:rPr lang="en-GB" sz="2800">
                <a:latin typeface="Arial" charset="0"/>
                <a:cs typeface="Arial" charset="0"/>
              </a:rPr>
              <a:t>Google Scholar</a:t>
            </a:r>
          </a:p>
          <a:p>
            <a:pPr marL="914400" lvl="1" indent="-457200">
              <a:buSzPct val="80000"/>
              <a:buFont typeface="Courier New" pitchFamily="49" charset="0"/>
              <a:buChar char="o"/>
            </a:pPr>
            <a:r>
              <a:rPr lang="en-GB" sz="2800">
                <a:latin typeface="Arial" charset="0"/>
                <a:cs typeface="Arial" charset="0"/>
              </a:rPr>
              <a:t>Use a database</a:t>
            </a:r>
          </a:p>
          <a:p>
            <a:pPr marL="914400" lvl="1" indent="-457200">
              <a:buSzPct val="80000"/>
              <a:buFont typeface="Courier New" pitchFamily="49" charset="0"/>
              <a:buChar char="o"/>
            </a:pPr>
            <a:endParaRPr lang="en-GB" sz="2800">
              <a:latin typeface="Arial" charset="0"/>
              <a:cs typeface="Arial" charset="0"/>
            </a:endParaRPr>
          </a:p>
          <a:p>
            <a:pPr>
              <a:buSzPct val="80000"/>
            </a:pPr>
            <a:r>
              <a:rPr lang="en-GB" sz="2800">
                <a:latin typeface="Arial" charset="0"/>
                <a:cs typeface="Arial" charset="0"/>
              </a:rPr>
              <a:t>Better searches give better information.</a:t>
            </a:r>
          </a:p>
          <a:p>
            <a:pPr>
              <a:buSzPct val="80000"/>
            </a:pPr>
            <a:r>
              <a:rPr lang="en-GB" sz="2800">
                <a:latin typeface="Arial" charset="0"/>
                <a:cs typeface="Arial" charset="0"/>
              </a:rPr>
              <a:t>You’re Economists, you do the maths!</a:t>
            </a:r>
          </a:p>
        </p:txBody>
      </p: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7375" y="5681663"/>
            <a:ext cx="2895600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Assessing information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16625" y="1793875"/>
            <a:ext cx="3816350" cy="4894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dirty="0"/>
              <a:t>Authorship</a:t>
            </a:r>
          </a:p>
          <a:p>
            <a:pPr>
              <a:defRPr/>
            </a:pPr>
            <a:r>
              <a:rPr lang="en-GB" dirty="0"/>
              <a:t> </a:t>
            </a:r>
          </a:p>
          <a:p>
            <a:pPr>
              <a:defRPr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Accuracy and verifiability of data</a:t>
            </a:r>
          </a:p>
          <a:p>
            <a:pPr>
              <a:defRPr/>
            </a:pPr>
            <a:r>
              <a:rPr lang="en-GB" dirty="0"/>
              <a:t> </a:t>
            </a:r>
          </a:p>
          <a:p>
            <a:pPr>
              <a:defRPr/>
            </a:pPr>
            <a:r>
              <a:rPr lang="en-GB" dirty="0"/>
              <a:t>Currency</a:t>
            </a:r>
          </a:p>
          <a:p>
            <a:pPr>
              <a:defRPr/>
            </a:pPr>
            <a:r>
              <a:rPr lang="en-GB" dirty="0"/>
              <a:t> </a:t>
            </a:r>
          </a:p>
          <a:p>
            <a:pPr>
              <a:defRPr/>
            </a:pPr>
            <a:r>
              <a:rPr lang="en-GB" dirty="0"/>
              <a:t>Publishing body</a:t>
            </a:r>
          </a:p>
          <a:p>
            <a:pPr>
              <a:defRPr/>
            </a:pPr>
            <a:r>
              <a:rPr lang="en-GB" dirty="0"/>
              <a:t> </a:t>
            </a:r>
          </a:p>
          <a:p>
            <a:pPr>
              <a:defRPr/>
            </a:pPr>
            <a:r>
              <a:rPr lang="en-GB" dirty="0"/>
              <a:t>Point of view – bias</a:t>
            </a:r>
          </a:p>
          <a:p>
            <a:pPr>
              <a:defRPr/>
            </a:pPr>
            <a:r>
              <a:rPr lang="en-GB" dirty="0"/>
              <a:t> </a:t>
            </a:r>
          </a:p>
          <a:p>
            <a:pPr>
              <a:defRPr/>
            </a:pPr>
            <a:r>
              <a:rPr lang="en-GB" dirty="0"/>
              <a:t>Referral and / or knowledge of subject literature</a:t>
            </a:r>
          </a:p>
        </p:txBody>
      </p:sp>
      <p:pic>
        <p:nvPicPr>
          <p:cNvPr id="26629" name="Picture 2" descr="http://upload.wikimedia.org/wikipedia/en/f/f8/Internet_do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025" y="1306513"/>
            <a:ext cx="5400675" cy="603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Help!</a:t>
            </a:r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679450" y="1558925"/>
            <a:ext cx="5121275" cy="516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Training</a:t>
            </a: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>
                <a:solidFill>
                  <a:srgbClr val="000000"/>
                </a:solidFill>
                <a:latin typeface="Arial" charset="0"/>
              </a:rPr>
              <a:t>Library Workshops</a:t>
            </a: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>
                <a:solidFill>
                  <a:srgbClr val="000000"/>
                </a:solidFill>
                <a:latin typeface="Arial" charset="0"/>
              </a:rPr>
              <a:t>Printed guides and worksheets</a:t>
            </a: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>
                <a:latin typeface="Arial" charset="0"/>
              </a:rPr>
              <a:t>Moodle website</a:t>
            </a:r>
          </a:p>
          <a:p>
            <a:pPr marL="857250" lvl="2" indent="-285750">
              <a:lnSpc>
                <a:spcPct val="95000"/>
              </a:lnSpc>
              <a:buClr>
                <a:srgbClr val="CCCCFF"/>
              </a:buClr>
              <a:buSzPct val="80000"/>
              <a:buFont typeface="Courier New" pitchFamily="49" charset="0"/>
              <a:buChar char="o"/>
            </a:pPr>
            <a:endParaRPr lang="en-US" sz="3100" u="sng">
              <a:solidFill>
                <a:srgbClr val="CCCCFF"/>
              </a:solidFill>
              <a:latin typeface="Arial" charset="0"/>
              <a:hlinkClick r:id="rId4"/>
            </a:endParaRP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Economics Library Subject Guide</a:t>
            </a: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2700" u="sng">
                <a:solidFill>
                  <a:srgbClr val="CCCCFF"/>
                </a:solidFill>
                <a:latin typeface="Arial" charset="0"/>
                <a:hlinkClick r:id="rId4"/>
              </a:rPr>
              <a:t>http://www.soas.ac.uk/library/</a:t>
            </a: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2700" u="sng">
                <a:solidFill>
                  <a:srgbClr val="CCCCFF"/>
                </a:solidFill>
                <a:latin typeface="Arial" charset="0"/>
                <a:hlinkClick r:id="rId4"/>
              </a:rPr>
              <a:t>subjects/economics/</a:t>
            </a:r>
          </a:p>
          <a:p>
            <a:pPr>
              <a:lnSpc>
                <a:spcPct val="95000"/>
              </a:lnSpc>
              <a:buClr>
                <a:srgbClr val="CCCCFF"/>
              </a:buClr>
              <a:buSzPct val="80000"/>
              <a:buFont typeface="Courier New" pitchFamily="49" charset="0"/>
              <a:buNone/>
            </a:pPr>
            <a:endParaRPr lang="en-US" sz="36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7653" name="Picture 6" descr="http://i.ehow.com/images/a04/ur/8q/build-proof-sand-box-kids-800X8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81700" y="2327275"/>
            <a:ext cx="3810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Further Training</a:t>
            </a:r>
          </a:p>
        </p:txBody>
      </p:sp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679450" y="1558925"/>
            <a:ext cx="9166225" cy="578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Library Tours</a:t>
            </a: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endParaRPr lang="en-US" sz="3600">
              <a:solidFill>
                <a:srgbClr val="000000"/>
              </a:solidFill>
              <a:latin typeface="Arial" charset="0"/>
            </a:endParaRP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Podcast/ Video Tour</a:t>
            </a: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endParaRPr lang="en-US" sz="3600">
              <a:solidFill>
                <a:srgbClr val="000000"/>
              </a:solidFill>
              <a:latin typeface="Arial" charset="0"/>
            </a:endParaRP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Library Training Sessions</a:t>
            </a: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endParaRPr lang="en-US" sz="3600">
              <a:solidFill>
                <a:srgbClr val="000000"/>
              </a:solidFill>
              <a:latin typeface="Arial" charset="0"/>
            </a:endParaRP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Moodle Information Skills Site</a:t>
            </a: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endParaRPr lang="en-US" sz="3600">
              <a:solidFill>
                <a:srgbClr val="000000"/>
              </a:solidFill>
              <a:latin typeface="Arial" charset="0"/>
            </a:endParaRP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Enquiry Desk</a:t>
            </a: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endParaRPr lang="en-US" sz="3600">
              <a:solidFill>
                <a:srgbClr val="000000"/>
              </a:solidFill>
              <a:latin typeface="Arial" charset="0"/>
            </a:endParaRP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QR codes </a:t>
            </a:r>
          </a:p>
        </p:txBody>
      </p:sp>
      <p:pic>
        <p:nvPicPr>
          <p:cNvPr id="2867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75" y="5465763"/>
            <a:ext cx="1770063" cy="175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7" descr="Teacher training students on using the compute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40588" y="1557338"/>
            <a:ext cx="2433637" cy="243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Hints</a:t>
            </a:r>
          </a:p>
        </p:txBody>
      </p:sp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679450" y="1533525"/>
            <a:ext cx="9166225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Don’t leave it to the last minute</a:t>
            </a: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endParaRPr lang="en-US" sz="3600">
              <a:solidFill>
                <a:srgbClr val="000000"/>
              </a:solidFill>
              <a:latin typeface="Arial" charset="0"/>
            </a:endParaRP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Do reference properly</a:t>
            </a: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endParaRPr lang="en-US" sz="3600">
              <a:solidFill>
                <a:srgbClr val="000000"/>
              </a:solidFill>
              <a:latin typeface="Arial" charset="0"/>
            </a:endParaRP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Do question every </a:t>
            </a: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piece of information</a:t>
            </a: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endParaRPr lang="en-US" sz="36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If you’re not sure, </a:t>
            </a:r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then ask for help!</a:t>
            </a:r>
          </a:p>
        </p:txBody>
      </p:sp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3963" y="2873375"/>
            <a:ext cx="30956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Tasks</a:t>
            </a:r>
          </a:p>
        </p:txBody>
      </p: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679450" y="1533525"/>
            <a:ext cx="9166225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Use the Library catalogue to find the call numbers and locations of the book assigned to you</a:t>
            </a: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endParaRPr lang="en-US" sz="3600">
              <a:solidFill>
                <a:srgbClr val="000000"/>
              </a:solidFill>
              <a:latin typeface="Arial" charset="0"/>
            </a:endParaRP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Find the journal article on Primo Central</a:t>
            </a: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endParaRPr lang="en-US" sz="3600">
              <a:solidFill>
                <a:srgbClr val="000000"/>
              </a:solidFill>
              <a:latin typeface="Arial" charset="0"/>
            </a:endParaRPr>
          </a:p>
          <a:p>
            <a:pPr marL="114300" lvl="1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en-US" sz="3600">
                <a:solidFill>
                  <a:srgbClr val="000000"/>
                </a:solidFill>
                <a:latin typeface="Arial" charset="0"/>
              </a:rPr>
              <a:t>Worksheet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5525" y="0"/>
            <a:ext cx="913606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1308100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By the end of this session you will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79450" y="1558925"/>
            <a:ext cx="9166225" cy="5613400"/>
          </a:xfrm>
        </p:spPr>
        <p:txBody>
          <a:bodyPr lIns="0" tIns="0" rIns="0" bIns="0"/>
          <a:lstStyle/>
          <a:p>
            <a:pPr algn="l" eaLnBrk="1" hangingPunct="1">
              <a:lnSpc>
                <a:spcPct val="95000"/>
              </a:lnSpc>
              <a:spcBef>
                <a:spcPct val="0"/>
              </a:spcBef>
              <a:defRPr/>
            </a:pPr>
            <a:endParaRPr lang="en-US" sz="36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Know the key databases for your subject and how and why to use them</a:t>
            </a:r>
          </a:p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  <a:defRPr/>
            </a:pPr>
            <a:endParaRPr lang="en-US" sz="36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Know where to get more help and training</a:t>
            </a:r>
          </a:p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  <a:defRPr/>
            </a:pPr>
            <a:endParaRPr lang="en-US" sz="36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Know how to keep up to</a:t>
            </a:r>
          </a:p>
          <a:p>
            <a:pPr marL="114300" lvl="1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date with Library news</a:t>
            </a:r>
          </a:p>
        </p:txBody>
      </p:sp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54813" y="4386263"/>
            <a:ext cx="2898775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5525" y="0"/>
            <a:ext cx="913606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1308100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Your Librarian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79450" y="1558925"/>
            <a:ext cx="9166225" cy="5613400"/>
          </a:xfrm>
        </p:spPr>
        <p:txBody>
          <a:bodyPr lIns="0" tIns="0" rIns="0" bIns="0"/>
          <a:lstStyle/>
          <a:p>
            <a:pPr marL="114300" lvl="1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Victoria Bird</a:t>
            </a:r>
          </a:p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  <a:defRPr/>
            </a:pPr>
            <a:endParaRPr lang="en-US" sz="36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114300" lvl="1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Available: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3100" dirty="0" smtClean="0">
                <a:solidFill>
                  <a:srgbClr val="000000"/>
                </a:solidFill>
                <a:latin typeface="Arial" pitchFamily="34" charset="0"/>
              </a:rPr>
              <a:t>Mon to Fri 9am – 5pm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endParaRPr lang="en-US" sz="31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114300" lvl="1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Contact: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3100" dirty="0" smtClean="0">
                <a:solidFill>
                  <a:srgbClr val="000000"/>
                </a:solidFill>
                <a:latin typeface="Arial" pitchFamily="34" charset="0"/>
              </a:rPr>
              <a:t>Room C2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3100" dirty="0" smtClean="0">
                <a:solidFill>
                  <a:srgbClr val="000000"/>
                </a:solidFill>
                <a:latin typeface="Arial" pitchFamily="34" charset="0"/>
              </a:rPr>
              <a:t>Email: </a:t>
            </a:r>
            <a:r>
              <a:rPr lang="en-US" sz="3100" u="sng" dirty="0" smtClean="0">
                <a:solidFill>
                  <a:srgbClr val="000000"/>
                </a:solidFill>
                <a:latin typeface="Arial" pitchFamily="34" charset="0"/>
              </a:rPr>
              <a:t>vb18@soas.ac.uk 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3100" dirty="0" smtClean="0">
                <a:solidFill>
                  <a:srgbClr val="000000"/>
                </a:solidFill>
                <a:latin typeface="Arial" pitchFamily="34" charset="0"/>
              </a:rPr>
              <a:t>Tel: 0207 898 4147</a:t>
            </a:r>
          </a:p>
          <a:p>
            <a:pPr marL="400050" lvl="1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endParaRPr lang="en-US" sz="3600" u="sng" dirty="0" smtClean="0">
              <a:solidFill>
                <a:srgbClr val="000000"/>
              </a:solidFill>
              <a:latin typeface="Arial" pitchFamily="34" charset="0"/>
              <a:hlinkClick r:id="rId4"/>
            </a:endParaRPr>
          </a:p>
          <a:p>
            <a:pPr marL="114300" lvl="1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Regional Librarians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34138" y="1938338"/>
            <a:ext cx="3440112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3800" smtClean="0">
                <a:solidFill>
                  <a:srgbClr val="FFFFFF"/>
                </a:solidFill>
                <a:latin typeface="Arial" charset="0"/>
              </a:rPr>
              <a:t>General Information about the Library</a:t>
            </a: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79450" y="1558925"/>
            <a:ext cx="9166225" cy="5721350"/>
          </a:xfrm>
        </p:spPr>
        <p:txBody>
          <a:bodyPr lIns="0" tIns="0" rIns="0" bIns="0"/>
          <a:lstStyle/>
          <a:p>
            <a:pPr marL="114300" lvl="1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charset="0"/>
              </a:rPr>
              <a:t>Opening Hours: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charset="0"/>
              </a:rPr>
              <a:t>Mon-Fri 9am – 11.30pm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charset="0"/>
              </a:rPr>
              <a:t>Sat and Sun 10.30am – 11.30pm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charset="0"/>
              </a:rPr>
              <a:t>Closed over Christmas and Easter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endParaRPr lang="en-US" sz="3100" dirty="0" smtClean="0">
              <a:solidFill>
                <a:srgbClr val="000000"/>
              </a:solidFill>
              <a:latin typeface="Arial" charset="0"/>
            </a:endParaRP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endParaRPr lang="en-US" sz="3100" dirty="0" smtClean="0">
              <a:solidFill>
                <a:srgbClr val="000000"/>
              </a:solidFill>
              <a:latin typeface="Arial" charset="0"/>
            </a:endParaRPr>
          </a:p>
          <a:p>
            <a:pPr marL="114300" lvl="1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charset="0"/>
              </a:rPr>
              <a:t>Online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charset="0"/>
              </a:rPr>
              <a:t>Website: </a:t>
            </a:r>
            <a:r>
              <a:rPr lang="en-US" sz="2800" u="sng" dirty="0" smtClean="0">
                <a:solidFill>
                  <a:schemeClr val="accent6"/>
                </a:solidFill>
                <a:latin typeface="Arial" charset="0"/>
                <a:hlinkClick r:id="rId4"/>
              </a:rPr>
              <a:t>http://www.soas.ac.uk/library/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charset="0"/>
              </a:rPr>
              <a:t>Twitter: </a:t>
            </a:r>
            <a:r>
              <a:rPr lang="en-US" sz="2800" u="sng" dirty="0" smtClean="0">
                <a:solidFill>
                  <a:srgbClr val="CCCCFF"/>
                </a:solidFill>
                <a:latin typeface="Arial" charset="0"/>
                <a:hlinkClick r:id="rId5"/>
              </a:rPr>
              <a:t>@</a:t>
            </a:r>
            <a:r>
              <a:rPr lang="en-US" sz="2800" u="sng" dirty="0" err="1" smtClean="0">
                <a:solidFill>
                  <a:srgbClr val="CCCCFF"/>
                </a:solidFill>
                <a:latin typeface="Arial" charset="0"/>
                <a:hlinkClick r:id="rId5"/>
              </a:rPr>
              <a:t>SOASLibrary</a:t>
            </a:r>
            <a:endParaRPr lang="en-US" sz="2800" u="sng" dirty="0" smtClean="0">
              <a:solidFill>
                <a:srgbClr val="CCCCFF"/>
              </a:solidFill>
              <a:latin typeface="Arial" charset="0"/>
              <a:hlinkClick r:id="rId5"/>
            </a:endParaRP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charset="0"/>
              </a:rPr>
              <a:t>Facebook: </a:t>
            </a:r>
            <a:r>
              <a:rPr lang="en-US" sz="2800" u="sng" dirty="0" err="1" smtClean="0">
                <a:solidFill>
                  <a:srgbClr val="CCCCFF"/>
                </a:solidFill>
                <a:latin typeface="Arial" charset="0"/>
                <a:hlinkClick r:id="rId6"/>
              </a:rPr>
              <a:t>SOASLib</a:t>
            </a:r>
            <a:endParaRPr lang="en-US" sz="2800" u="sng" dirty="0" smtClean="0">
              <a:solidFill>
                <a:srgbClr val="CCCCFF"/>
              </a:solidFill>
              <a:latin typeface="Arial" charset="0"/>
              <a:hlinkClick r:id="rId6"/>
            </a:endParaRP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charset="0"/>
              </a:rPr>
              <a:t>Blog: </a:t>
            </a:r>
            <a:r>
              <a:rPr lang="en-US" sz="2800" dirty="0" smtClean="0">
                <a:solidFill>
                  <a:schemeClr val="accent6"/>
                </a:solidFill>
                <a:latin typeface="Arial" charset="0"/>
                <a:hlinkClick r:id="rId7"/>
              </a:rPr>
              <a:t>http://blogs.soas.ac.uk/librariannews</a:t>
            </a:r>
            <a:r>
              <a:rPr lang="en-US" sz="3100" dirty="0" smtClean="0">
                <a:solidFill>
                  <a:schemeClr val="accent6"/>
                </a:solidFill>
                <a:latin typeface="Arial" charset="0"/>
                <a:hlinkClick r:id="rId7"/>
              </a:rPr>
              <a:t>/</a:t>
            </a:r>
            <a:endParaRPr lang="en-US" sz="3100" u="sng" dirty="0" smtClean="0">
              <a:solidFill>
                <a:schemeClr val="accent6"/>
              </a:solidFill>
              <a:latin typeface="Arial" charset="0"/>
              <a:hlinkClick r:id="rId8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38975" y="1433513"/>
            <a:ext cx="30956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IT Services</a:t>
            </a: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3048000" y="1206500"/>
            <a:ext cx="6775450" cy="573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114300" lvl="1" indent="0" eaLnBrk="1" hangingPunct="1">
              <a:lnSpc>
                <a:spcPct val="95000"/>
              </a:lnSpc>
              <a:buClr>
                <a:srgbClr val="000000"/>
              </a:buClr>
              <a:buSzPct val="100000"/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charset="0"/>
              </a:rPr>
              <a:t>Computers available in:</a:t>
            </a:r>
          </a:p>
          <a:p>
            <a:pPr lvl="2" eaLnBrk="1" hangingPunct="1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3100" dirty="0" smtClean="0">
                <a:solidFill>
                  <a:srgbClr val="000000"/>
                </a:solidFill>
                <a:latin typeface="Arial" charset="0"/>
              </a:rPr>
              <a:t>Library on Level D</a:t>
            </a:r>
          </a:p>
          <a:p>
            <a:pPr lvl="2" eaLnBrk="1" hangingPunct="1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3100" dirty="0" smtClean="0">
                <a:solidFill>
                  <a:srgbClr val="000000"/>
                </a:solidFill>
                <a:latin typeface="Arial" charset="0"/>
              </a:rPr>
              <a:t>Main Building (RB01, L62)</a:t>
            </a:r>
          </a:p>
          <a:p>
            <a:pPr lvl="2" eaLnBrk="1" hangingPunct="1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endParaRPr lang="en-US" sz="3100" dirty="0" smtClean="0">
              <a:solidFill>
                <a:srgbClr val="000000"/>
              </a:solidFill>
              <a:latin typeface="Arial" charset="0"/>
            </a:endParaRPr>
          </a:p>
          <a:p>
            <a:pPr marL="114300" lvl="1" indent="0" eaLnBrk="1" hangingPunct="1">
              <a:lnSpc>
                <a:spcPct val="95000"/>
              </a:lnSpc>
              <a:buClr>
                <a:srgbClr val="000000"/>
              </a:buClr>
              <a:buSzPct val="100000"/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charset="0"/>
              </a:rPr>
              <a:t>Wireless access for laptops</a:t>
            </a:r>
          </a:p>
          <a:p>
            <a:pPr marL="971550" lvl="2" indent="-457200" eaLnBrk="1" hangingPunct="1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3100" dirty="0" smtClean="0">
                <a:solidFill>
                  <a:srgbClr val="000000"/>
                </a:solidFill>
                <a:latin typeface="Arial" charset="0"/>
              </a:rPr>
              <a:t>Beware of thieves- take responsibility for your stuff</a:t>
            </a:r>
          </a:p>
          <a:p>
            <a:pPr marL="971550" lvl="2" indent="-457200" eaLnBrk="1" hangingPunct="1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endParaRPr lang="en-US" sz="3600" dirty="0" smtClean="0">
              <a:solidFill>
                <a:srgbClr val="000000"/>
              </a:solidFill>
              <a:latin typeface="Arial" charset="0"/>
            </a:endParaRPr>
          </a:p>
          <a:p>
            <a:pPr marL="114300" lvl="1" indent="0" eaLnBrk="1" hangingPunct="1">
              <a:lnSpc>
                <a:spcPct val="95000"/>
              </a:lnSpc>
              <a:buClr>
                <a:srgbClr val="000000"/>
              </a:buClr>
              <a:buSzPct val="100000"/>
              <a:defRPr/>
            </a:pPr>
            <a:r>
              <a:rPr lang="en-US" sz="3600" dirty="0" smtClean="0">
                <a:solidFill>
                  <a:srgbClr val="000000"/>
                </a:solidFill>
                <a:latin typeface="Arial" charset="0"/>
              </a:rPr>
              <a:t>Helpdesk:</a:t>
            </a:r>
          </a:p>
          <a:p>
            <a:pPr lvl="2" eaLnBrk="1" hangingPunct="1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3100" dirty="0" smtClean="0">
                <a:solidFill>
                  <a:srgbClr val="000000"/>
                </a:solidFill>
                <a:latin typeface="Arial" charset="0"/>
              </a:rPr>
              <a:t>Level E Library</a:t>
            </a:r>
          </a:p>
          <a:p>
            <a:pPr lvl="2" eaLnBrk="1" hangingPunct="1">
              <a:lnSpc>
                <a:spcPct val="95000"/>
              </a:lnSpc>
              <a:buClr>
                <a:srgbClr val="CCCC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3100" u="sng" dirty="0" smtClean="0">
                <a:solidFill>
                  <a:schemeClr val="accent6"/>
                </a:solidFill>
                <a:latin typeface="Arial" charset="0"/>
                <a:hlinkClick r:id="rId4"/>
              </a:rPr>
              <a:t>helpdesk@soas.ac.uk</a:t>
            </a:r>
          </a:p>
          <a:p>
            <a:pPr lvl="2" eaLnBrk="1" hangingPunct="1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3100" dirty="0" smtClean="0">
                <a:solidFill>
                  <a:srgbClr val="000000"/>
                </a:solidFill>
                <a:latin typeface="Arial" charset="0"/>
              </a:rPr>
              <a:t>020 7898 4950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4150" y="1289050"/>
            <a:ext cx="2765425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The Library</a:t>
            </a: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758825" y="1620838"/>
            <a:ext cx="9166225" cy="5613400"/>
          </a:xfrm>
        </p:spPr>
        <p:txBody>
          <a:bodyPr lIns="0" tIns="0" rIns="0" bIns="0"/>
          <a:lstStyle/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600" smtClean="0">
                <a:solidFill>
                  <a:srgbClr val="000000"/>
                </a:solidFill>
                <a:latin typeface="Arial" charset="0"/>
              </a:rPr>
              <a:t>Joanna Tate</a:t>
            </a:r>
          </a:p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600" smtClean="0">
                <a:solidFill>
                  <a:srgbClr val="000000"/>
                </a:solidFill>
                <a:latin typeface="Arial" charset="0"/>
              </a:rPr>
              <a:t>Available: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 smtClean="0">
                <a:solidFill>
                  <a:srgbClr val="000000"/>
                </a:solidFill>
                <a:latin typeface="Arial" charset="0"/>
              </a:rPr>
              <a:t>Mon to Fri 9am – 5pm</a:t>
            </a:r>
          </a:p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600" smtClean="0">
                <a:solidFill>
                  <a:srgbClr val="000000"/>
                </a:solidFill>
                <a:latin typeface="Arial" charset="0"/>
              </a:rPr>
              <a:t>Contact: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 smtClean="0">
                <a:solidFill>
                  <a:srgbClr val="000000"/>
                </a:solidFill>
                <a:latin typeface="Arial" charset="0"/>
              </a:rPr>
              <a:t>Room C2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 smtClean="0">
                <a:solidFill>
                  <a:srgbClr val="000000"/>
                </a:solidFill>
                <a:latin typeface="Arial" charset="0"/>
              </a:rPr>
              <a:t>Email: </a:t>
            </a:r>
            <a:r>
              <a:rPr lang="en-US" sz="3100" u="sng" smtClean="0">
                <a:solidFill>
                  <a:srgbClr val="000000"/>
                </a:solidFill>
                <a:latin typeface="Arial" charset="0"/>
              </a:rPr>
              <a:t>jt33@soas.ac.uk 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 smtClean="0">
                <a:solidFill>
                  <a:srgbClr val="000000"/>
                </a:solidFill>
                <a:latin typeface="Arial" charset="0"/>
              </a:rPr>
              <a:t>Tel: 0207 898 4147</a:t>
            </a:r>
          </a:p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CCCCFF"/>
              </a:buClr>
              <a:buFontTx/>
              <a:buChar char="•"/>
            </a:pPr>
            <a:r>
              <a:rPr lang="en-US" sz="3600" u="sng" smtClean="0">
                <a:solidFill>
                  <a:srgbClr val="CCCCFF"/>
                </a:solidFill>
                <a:latin typeface="Arial" charset="0"/>
                <a:hlinkClick r:id="rId5"/>
              </a:rPr>
              <a:t>Regional Librarians</a:t>
            </a: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</a:pPr>
            <a:endParaRPr lang="en-US" sz="3100" u="sng" smtClean="0">
              <a:solidFill>
                <a:srgbClr val="000000"/>
              </a:solidFill>
              <a:latin typeface="Arial" charset="0"/>
              <a:hlinkClick r:id="rId5"/>
            </a:endParaRP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</a:pPr>
            <a:endParaRPr lang="en-US" sz="3100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54750" y="1565275"/>
            <a:ext cx="3714750" cy="520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004888"/>
            <a:ext cx="10160000" cy="66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Finding Books</a:t>
            </a: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867275" y="1865313"/>
            <a:ext cx="4375150" cy="4267200"/>
          </a:xfrm>
        </p:spPr>
        <p:txBody>
          <a:bodyPr lIns="0" tIns="0" rIns="0" bIns="0"/>
          <a:lstStyle/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GB" sz="3600" smtClean="0"/>
              <a:t>Rebalancing growth in Asia : economic dimensions for China / editors, Vivek Arora and Roberto Cardarelli. Washington, D.C. : International Monetary Fund, 2011.</a:t>
            </a:r>
            <a:endParaRPr lang="en-US" sz="3600" i="1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9221" name="Picture 6" descr="http://ecx.images-amazon.com/images/I/51NPHyqx-uL._SS500_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563" y="1711325"/>
            <a:ext cx="47625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5525" y="0"/>
            <a:ext cx="913606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76325" y="50800"/>
            <a:ext cx="9039225" cy="9302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4200" smtClean="0">
                <a:solidFill>
                  <a:srgbClr val="FFFFFF"/>
                </a:solidFill>
                <a:latin typeface="Arial" charset="0"/>
              </a:rPr>
              <a:t>Classmarks</a:t>
            </a: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79450" y="1558925"/>
            <a:ext cx="9166225" cy="5613400"/>
          </a:xfrm>
        </p:spPr>
        <p:txBody>
          <a:bodyPr lIns="0" tIns="0" rIns="0" bIns="0"/>
          <a:lstStyle/>
          <a:p>
            <a:pPr marL="1257300" lvl="3" indent="-2286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</a:pPr>
            <a:endParaRPr lang="en-US" sz="2700" smtClean="0">
              <a:solidFill>
                <a:srgbClr val="000000"/>
              </a:solidFill>
              <a:latin typeface="Arial" charset="0"/>
            </a:endParaRPr>
          </a:p>
          <a:p>
            <a:pPr marL="1257300" lvl="3" indent="-2286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</a:pPr>
            <a:endParaRPr lang="en-US" sz="2700" smtClean="0">
              <a:solidFill>
                <a:srgbClr val="000000"/>
              </a:solidFill>
              <a:latin typeface="Arial" charset="0"/>
            </a:endParaRPr>
          </a:p>
          <a:p>
            <a:pPr marL="1257300" lvl="3" indent="-2286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</a:pPr>
            <a:endParaRPr lang="en-US" sz="2700" smtClean="0">
              <a:solidFill>
                <a:srgbClr val="000000"/>
              </a:solidFill>
              <a:latin typeface="Arial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</a:pPr>
            <a:endParaRPr lang="en-US" sz="3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4000500" y="4875213"/>
            <a:ext cx="2319338" cy="2319337"/>
          </a:xfrm>
          <a:custGeom>
            <a:avLst/>
            <a:gdLst>
              <a:gd name="connsiteX0" fmla="*/ 0 w 2319332"/>
              <a:gd name="connsiteY0" fmla="*/ 1159666 h 2319332"/>
              <a:gd name="connsiteX1" fmla="*/ 1159666 w 2319332"/>
              <a:gd name="connsiteY1" fmla="*/ 0 h 2319332"/>
              <a:gd name="connsiteX2" fmla="*/ 2319332 w 2319332"/>
              <a:gd name="connsiteY2" fmla="*/ 1159666 h 2319332"/>
              <a:gd name="connsiteX3" fmla="*/ 1159666 w 2319332"/>
              <a:gd name="connsiteY3" fmla="*/ 2319332 h 2319332"/>
              <a:gd name="connsiteX4" fmla="*/ 0 w 2319332"/>
              <a:gd name="connsiteY4" fmla="*/ 1159666 h 231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9332" h="2319332">
                <a:moveTo>
                  <a:pt x="0" y="1159666"/>
                </a:moveTo>
                <a:cubicBezTo>
                  <a:pt x="0" y="519200"/>
                  <a:pt x="519200" y="0"/>
                  <a:pt x="1159666" y="0"/>
                </a:cubicBezTo>
                <a:cubicBezTo>
                  <a:pt x="1800132" y="0"/>
                  <a:pt x="2319332" y="519200"/>
                  <a:pt x="2319332" y="1159666"/>
                </a:cubicBezTo>
                <a:cubicBezTo>
                  <a:pt x="2319332" y="1800132"/>
                  <a:pt x="1800132" y="2319332"/>
                  <a:pt x="1159666" y="2319332"/>
                </a:cubicBezTo>
                <a:cubicBezTo>
                  <a:pt x="519200" y="2319332"/>
                  <a:pt x="0" y="1800132"/>
                  <a:pt x="0" y="115966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59978" tIns="359978" rIns="359978" bIns="359978" spcCol="1270" anchor="ctr"/>
          <a:lstStyle/>
          <a:p>
            <a:pPr algn="ctr" defTabSz="14224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3200" dirty="0"/>
              <a:t>CC330.9/751452</a:t>
            </a:r>
          </a:p>
        </p:txBody>
      </p:sp>
      <p:sp>
        <p:nvSpPr>
          <p:cNvPr id="4" name="Left Arrow 3"/>
          <p:cNvSpPr/>
          <p:nvPr/>
        </p:nvSpPr>
        <p:spPr>
          <a:xfrm rot="12939653">
            <a:off x="2220913" y="4346575"/>
            <a:ext cx="2093912" cy="660400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Freeform 5"/>
          <p:cNvSpPr/>
          <p:nvPr/>
        </p:nvSpPr>
        <p:spPr>
          <a:xfrm>
            <a:off x="1314450" y="3186113"/>
            <a:ext cx="2203450" cy="1762125"/>
          </a:xfrm>
          <a:custGeom>
            <a:avLst/>
            <a:gdLst>
              <a:gd name="connsiteX0" fmla="*/ 0 w 2203366"/>
              <a:gd name="connsiteY0" fmla="*/ 176269 h 1762692"/>
              <a:gd name="connsiteX1" fmla="*/ 176269 w 2203366"/>
              <a:gd name="connsiteY1" fmla="*/ 0 h 1762692"/>
              <a:gd name="connsiteX2" fmla="*/ 2027097 w 2203366"/>
              <a:gd name="connsiteY2" fmla="*/ 0 h 1762692"/>
              <a:gd name="connsiteX3" fmla="*/ 2203366 w 2203366"/>
              <a:gd name="connsiteY3" fmla="*/ 176269 h 1762692"/>
              <a:gd name="connsiteX4" fmla="*/ 2203366 w 2203366"/>
              <a:gd name="connsiteY4" fmla="*/ 1586423 h 1762692"/>
              <a:gd name="connsiteX5" fmla="*/ 2027097 w 2203366"/>
              <a:gd name="connsiteY5" fmla="*/ 1762692 h 1762692"/>
              <a:gd name="connsiteX6" fmla="*/ 176269 w 2203366"/>
              <a:gd name="connsiteY6" fmla="*/ 1762692 h 1762692"/>
              <a:gd name="connsiteX7" fmla="*/ 0 w 2203366"/>
              <a:gd name="connsiteY7" fmla="*/ 1586423 h 1762692"/>
              <a:gd name="connsiteX8" fmla="*/ 0 w 2203366"/>
              <a:gd name="connsiteY8" fmla="*/ 176269 h 1762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03366" h="1762692">
                <a:moveTo>
                  <a:pt x="0" y="176269"/>
                </a:moveTo>
                <a:cubicBezTo>
                  <a:pt x="0" y="78918"/>
                  <a:pt x="78918" y="0"/>
                  <a:pt x="176269" y="0"/>
                </a:cubicBezTo>
                <a:lnTo>
                  <a:pt x="2027097" y="0"/>
                </a:lnTo>
                <a:cubicBezTo>
                  <a:pt x="2124448" y="0"/>
                  <a:pt x="2203366" y="78918"/>
                  <a:pt x="2203366" y="176269"/>
                </a:cubicBezTo>
                <a:lnTo>
                  <a:pt x="2203366" y="1586423"/>
                </a:lnTo>
                <a:cubicBezTo>
                  <a:pt x="2203366" y="1683774"/>
                  <a:pt x="2124448" y="1762692"/>
                  <a:pt x="2027097" y="1762692"/>
                </a:cubicBezTo>
                <a:lnTo>
                  <a:pt x="176269" y="1762692"/>
                </a:lnTo>
                <a:cubicBezTo>
                  <a:pt x="78918" y="1762692"/>
                  <a:pt x="0" y="1683774"/>
                  <a:pt x="0" y="1586423"/>
                </a:cubicBezTo>
                <a:lnTo>
                  <a:pt x="0" y="17626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22112" tIns="122112" rIns="122112" bIns="122112" spcCol="1270" anchor="ctr"/>
          <a:lstStyle/>
          <a:p>
            <a:pPr algn="ctr" defTabSz="1644650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3700" dirty="0"/>
              <a:t>CC = China</a:t>
            </a:r>
          </a:p>
        </p:txBody>
      </p:sp>
      <p:sp>
        <p:nvSpPr>
          <p:cNvPr id="7" name="Left Arrow 6"/>
          <p:cNvSpPr/>
          <p:nvPr/>
        </p:nvSpPr>
        <p:spPr>
          <a:xfrm rot="16264646">
            <a:off x="4130675" y="3348038"/>
            <a:ext cx="2146300" cy="660400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Freeform 7"/>
          <p:cNvSpPr/>
          <p:nvPr/>
        </p:nvSpPr>
        <p:spPr>
          <a:xfrm>
            <a:off x="4122738" y="1724025"/>
            <a:ext cx="2203450" cy="1762125"/>
          </a:xfrm>
          <a:custGeom>
            <a:avLst/>
            <a:gdLst>
              <a:gd name="connsiteX0" fmla="*/ 0 w 2203366"/>
              <a:gd name="connsiteY0" fmla="*/ 176269 h 1762692"/>
              <a:gd name="connsiteX1" fmla="*/ 176269 w 2203366"/>
              <a:gd name="connsiteY1" fmla="*/ 0 h 1762692"/>
              <a:gd name="connsiteX2" fmla="*/ 2027097 w 2203366"/>
              <a:gd name="connsiteY2" fmla="*/ 0 h 1762692"/>
              <a:gd name="connsiteX3" fmla="*/ 2203366 w 2203366"/>
              <a:gd name="connsiteY3" fmla="*/ 176269 h 1762692"/>
              <a:gd name="connsiteX4" fmla="*/ 2203366 w 2203366"/>
              <a:gd name="connsiteY4" fmla="*/ 1586423 h 1762692"/>
              <a:gd name="connsiteX5" fmla="*/ 2027097 w 2203366"/>
              <a:gd name="connsiteY5" fmla="*/ 1762692 h 1762692"/>
              <a:gd name="connsiteX6" fmla="*/ 176269 w 2203366"/>
              <a:gd name="connsiteY6" fmla="*/ 1762692 h 1762692"/>
              <a:gd name="connsiteX7" fmla="*/ 0 w 2203366"/>
              <a:gd name="connsiteY7" fmla="*/ 1586423 h 1762692"/>
              <a:gd name="connsiteX8" fmla="*/ 0 w 2203366"/>
              <a:gd name="connsiteY8" fmla="*/ 176269 h 1762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03366" h="1762692">
                <a:moveTo>
                  <a:pt x="0" y="176269"/>
                </a:moveTo>
                <a:cubicBezTo>
                  <a:pt x="0" y="78918"/>
                  <a:pt x="78918" y="0"/>
                  <a:pt x="176269" y="0"/>
                </a:cubicBezTo>
                <a:lnTo>
                  <a:pt x="2027097" y="0"/>
                </a:lnTo>
                <a:cubicBezTo>
                  <a:pt x="2124448" y="0"/>
                  <a:pt x="2203366" y="78918"/>
                  <a:pt x="2203366" y="176269"/>
                </a:cubicBezTo>
                <a:lnTo>
                  <a:pt x="2203366" y="1586423"/>
                </a:lnTo>
                <a:cubicBezTo>
                  <a:pt x="2203366" y="1683774"/>
                  <a:pt x="2124448" y="1762692"/>
                  <a:pt x="2027097" y="1762692"/>
                </a:cubicBezTo>
                <a:lnTo>
                  <a:pt x="176269" y="1762692"/>
                </a:lnTo>
                <a:cubicBezTo>
                  <a:pt x="78918" y="1762692"/>
                  <a:pt x="0" y="1683774"/>
                  <a:pt x="0" y="1586423"/>
                </a:cubicBezTo>
                <a:lnTo>
                  <a:pt x="0" y="17626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22112" tIns="122112" rIns="122112" bIns="122112" spcCol="1270" anchor="ctr"/>
          <a:lstStyle/>
          <a:p>
            <a:pPr algn="ctr" defTabSz="1644650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3700" dirty="0"/>
              <a:t>330.9 = Subject number</a:t>
            </a:r>
          </a:p>
        </p:txBody>
      </p:sp>
      <p:sp>
        <p:nvSpPr>
          <p:cNvPr id="9" name="Left Arrow 8"/>
          <p:cNvSpPr/>
          <p:nvPr/>
        </p:nvSpPr>
        <p:spPr>
          <a:xfrm rot="19534611">
            <a:off x="6029325" y="4356100"/>
            <a:ext cx="2193925" cy="661988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6929438" y="3186113"/>
            <a:ext cx="2203450" cy="1762125"/>
          </a:xfrm>
          <a:custGeom>
            <a:avLst/>
            <a:gdLst>
              <a:gd name="connsiteX0" fmla="*/ 0 w 2203366"/>
              <a:gd name="connsiteY0" fmla="*/ 176269 h 1762692"/>
              <a:gd name="connsiteX1" fmla="*/ 176269 w 2203366"/>
              <a:gd name="connsiteY1" fmla="*/ 0 h 1762692"/>
              <a:gd name="connsiteX2" fmla="*/ 2027097 w 2203366"/>
              <a:gd name="connsiteY2" fmla="*/ 0 h 1762692"/>
              <a:gd name="connsiteX3" fmla="*/ 2203366 w 2203366"/>
              <a:gd name="connsiteY3" fmla="*/ 176269 h 1762692"/>
              <a:gd name="connsiteX4" fmla="*/ 2203366 w 2203366"/>
              <a:gd name="connsiteY4" fmla="*/ 1586423 h 1762692"/>
              <a:gd name="connsiteX5" fmla="*/ 2027097 w 2203366"/>
              <a:gd name="connsiteY5" fmla="*/ 1762692 h 1762692"/>
              <a:gd name="connsiteX6" fmla="*/ 176269 w 2203366"/>
              <a:gd name="connsiteY6" fmla="*/ 1762692 h 1762692"/>
              <a:gd name="connsiteX7" fmla="*/ 0 w 2203366"/>
              <a:gd name="connsiteY7" fmla="*/ 1586423 h 1762692"/>
              <a:gd name="connsiteX8" fmla="*/ 0 w 2203366"/>
              <a:gd name="connsiteY8" fmla="*/ 176269 h 1762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03366" h="1762692">
                <a:moveTo>
                  <a:pt x="0" y="176269"/>
                </a:moveTo>
                <a:cubicBezTo>
                  <a:pt x="0" y="78918"/>
                  <a:pt x="78918" y="0"/>
                  <a:pt x="176269" y="0"/>
                </a:cubicBezTo>
                <a:lnTo>
                  <a:pt x="2027097" y="0"/>
                </a:lnTo>
                <a:cubicBezTo>
                  <a:pt x="2124448" y="0"/>
                  <a:pt x="2203366" y="78918"/>
                  <a:pt x="2203366" y="176269"/>
                </a:cubicBezTo>
                <a:lnTo>
                  <a:pt x="2203366" y="1586423"/>
                </a:lnTo>
                <a:cubicBezTo>
                  <a:pt x="2203366" y="1683774"/>
                  <a:pt x="2124448" y="1762692"/>
                  <a:pt x="2027097" y="1762692"/>
                </a:cubicBezTo>
                <a:lnTo>
                  <a:pt x="176269" y="1762692"/>
                </a:lnTo>
                <a:cubicBezTo>
                  <a:pt x="78918" y="1762692"/>
                  <a:pt x="0" y="1683774"/>
                  <a:pt x="0" y="1586423"/>
                </a:cubicBezTo>
                <a:lnTo>
                  <a:pt x="0" y="17626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22112" tIns="122112" rIns="122112" bIns="122112" spcCol="1270" anchor="ctr"/>
          <a:lstStyle/>
          <a:p>
            <a:pPr algn="ctr" defTabSz="1644650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3700" dirty="0"/>
              <a:t>751452 = Accession number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1737</Words>
  <Application>Microsoft Office PowerPoint</Application>
  <PresentationFormat>Custom</PresentationFormat>
  <Paragraphs>377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Times New Roman</vt:lpstr>
      <vt:lpstr>Arial</vt:lpstr>
      <vt:lpstr>Courier New</vt:lpstr>
      <vt:lpstr>Wingdings</vt:lpstr>
      <vt:lpstr>Default Design</vt:lpstr>
      <vt:lpstr>Introduction to SOAS Library</vt:lpstr>
      <vt:lpstr>By the end of this session you will</vt:lpstr>
      <vt:lpstr>By the end of this session you will</vt:lpstr>
      <vt:lpstr>Your Librarian</vt:lpstr>
      <vt:lpstr>General Information about the Library</vt:lpstr>
      <vt:lpstr>IT Services</vt:lpstr>
      <vt:lpstr>The Library</vt:lpstr>
      <vt:lpstr>Finding Books</vt:lpstr>
      <vt:lpstr>Classmarks</vt:lpstr>
      <vt:lpstr>Location list</vt:lpstr>
      <vt:lpstr>If item published before 1989…</vt:lpstr>
      <vt:lpstr>Borrowing Books</vt:lpstr>
      <vt:lpstr>Borrowing Books</vt:lpstr>
      <vt:lpstr>Self-Issue Machines</vt:lpstr>
      <vt:lpstr>Finding Journals</vt:lpstr>
      <vt:lpstr>Finding Journal Articles</vt:lpstr>
      <vt:lpstr>Finding Journal Articles</vt:lpstr>
      <vt:lpstr>Printing, Photocopying, Scanning</vt:lpstr>
      <vt:lpstr>Researching a topic</vt:lpstr>
      <vt:lpstr>Statistics and Data</vt:lpstr>
      <vt:lpstr>Logging in…</vt:lpstr>
      <vt:lpstr>Researching a topic</vt:lpstr>
      <vt:lpstr>Access to Other Libraries</vt:lpstr>
      <vt:lpstr>Why not just use the web?</vt:lpstr>
      <vt:lpstr>Assessing information</vt:lpstr>
      <vt:lpstr>Help!</vt:lpstr>
      <vt:lpstr>Further Training</vt:lpstr>
      <vt:lpstr>Hints</vt:lpstr>
      <vt:lpstr>Tasks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Sophie</cp:lastModifiedBy>
  <cp:revision>62</cp:revision>
  <dcterms:created xsi:type="dcterms:W3CDTF">2004-05-06T09:28:21Z</dcterms:created>
  <dcterms:modified xsi:type="dcterms:W3CDTF">2012-09-24T18:28:28Z</dcterms:modified>
</cp:coreProperties>
</file>